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8" r:id="rId2"/>
    <p:sldId id="257" r:id="rId3"/>
    <p:sldId id="261" r:id="rId4"/>
    <p:sldId id="284" r:id="rId5"/>
    <p:sldId id="266" r:id="rId6"/>
    <p:sldId id="283" r:id="rId7"/>
    <p:sldId id="263" r:id="rId8"/>
    <p:sldId id="288" r:id="rId9"/>
    <p:sldId id="271" r:id="rId10"/>
    <p:sldId id="275" r:id="rId11"/>
    <p:sldId id="278" r:id="rId12"/>
    <p:sldId id="279" r:id="rId13"/>
    <p:sldId id="269" r:id="rId14"/>
    <p:sldId id="280" r:id="rId15"/>
    <p:sldId id="281" r:id="rId16"/>
    <p:sldId id="286" r:id="rId17"/>
    <p:sldId id="282" r:id="rId18"/>
    <p:sldId id="287" r:id="rId19"/>
    <p:sldId id="276" r:id="rId20"/>
    <p:sldId id="285" r:id="rId21"/>
  </p:sldIdLst>
  <p:sldSz cx="9144000" cy="6858000" type="screen4x3"/>
  <p:notesSz cx="9283700" cy="6997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3399FF"/>
    <a:srgbClr val="1F1F5F"/>
    <a:srgbClr val="252571"/>
    <a:srgbClr val="1D1D79"/>
    <a:srgbClr val="28287A"/>
    <a:srgbClr val="3333CC"/>
    <a:srgbClr val="9BCDFF"/>
    <a:srgbClr val="7BBDFF"/>
    <a:srgbClr val="57A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7" autoAdjust="0"/>
    <p:restoredTop sz="94660"/>
  </p:normalViewPr>
  <p:slideViewPr>
    <p:cSldViewPr>
      <p:cViewPr>
        <p:scale>
          <a:sx n="75" d="100"/>
          <a:sy n="75" d="100"/>
        </p:scale>
        <p:origin x="-846" y="-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8" d="100"/>
          <a:sy n="118" d="100"/>
        </p:scale>
        <p:origin x="-2370" y="-96"/>
      </p:cViewPr>
      <p:guideLst>
        <p:guide orient="horz" pos="2204"/>
        <p:guide pos="29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2937" cy="388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0763" y="0"/>
            <a:ext cx="4022937" cy="388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08939"/>
            <a:ext cx="4022937" cy="388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0763" y="6608939"/>
            <a:ext cx="4022937" cy="388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449234-6A78-45B4-B0C7-F9A26DD201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84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2937" cy="3498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59152" y="0"/>
            <a:ext cx="4022937" cy="3498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r">
              <a:defRPr sz="1200"/>
            </a:lvl1pPr>
          </a:lstStyle>
          <a:p>
            <a:fld id="{1B606A11-065F-4BE8-829E-698E9F39EFA1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2425" y="525463"/>
            <a:ext cx="3498850" cy="2624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31" tIns="46516" rIns="93031" bIns="465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8370" y="3323907"/>
            <a:ext cx="7426960" cy="3148965"/>
          </a:xfrm>
          <a:prstGeom prst="rect">
            <a:avLst/>
          </a:prstGeom>
        </p:spPr>
        <p:txBody>
          <a:bodyPr vert="horz" lIns="93031" tIns="46516" rIns="93031" bIns="4651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46196"/>
            <a:ext cx="4022937" cy="3498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59152" y="6646196"/>
            <a:ext cx="4022937" cy="3498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r">
              <a:defRPr sz="1200"/>
            </a:lvl1pPr>
          </a:lstStyle>
          <a:p>
            <a:fld id="{D065110D-F216-4299-AEC6-B2E5EC871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027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57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image" Target="../media/image2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7863" y="1524000"/>
            <a:ext cx="7788275" cy="1447800"/>
          </a:xfrm>
        </p:spPr>
        <p:txBody>
          <a:bodyPr lIns="182880" rIns="182880"/>
          <a:lstStyle>
            <a:lvl1pPr algn="r"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677863" y="3200400"/>
            <a:ext cx="7788275" cy="0"/>
          </a:xfrm>
          <a:prstGeom prst="line">
            <a:avLst/>
          </a:prstGeom>
          <a:noFill/>
          <a:ln w="1143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531813" y="2674938"/>
          <a:ext cx="2651125" cy="128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3" name="Drawing" r:id="rId3" imgW="2651760" imgH="1287720" progId="WPDraw30.Drawing">
                  <p:embed/>
                </p:oleObj>
              </mc:Choice>
              <mc:Fallback>
                <p:oleObj name="Drawing" r:id="rId3" imgW="2651760" imgH="1287720" progId="WPDraw30.Drawing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13" y="2674938"/>
                        <a:ext cx="2651125" cy="1287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32000" y="3429000"/>
            <a:ext cx="6434138" cy="533400"/>
          </a:xfrm>
        </p:spPr>
        <p:txBody>
          <a:bodyPr lIns="182880" rIns="182880" anchor="b"/>
          <a:lstStyle>
            <a:lvl1pPr marL="0" indent="0" algn="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7094538" y="5803900"/>
            <a:ext cx="3079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4600">
                <a:solidFill>
                  <a:srgbClr val="FFFFFF"/>
                </a:solidFill>
                <a:latin typeface="Minion Display" pitchFamily="18" charset="0"/>
              </a:rPr>
              <a:t>L</a:t>
            </a:r>
            <a:endParaRPr lang="en-US" sz="4600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7402513" y="5803900"/>
            <a:ext cx="377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4600">
                <a:solidFill>
                  <a:srgbClr val="FFFFFF"/>
                </a:solidFill>
                <a:latin typeface="Minion Display" pitchFamily="18" charset="0"/>
              </a:rPr>
              <a:t>A</a:t>
            </a:r>
            <a:endParaRPr lang="en-US" sz="4600"/>
          </a:p>
        </p:txBody>
      </p:sp>
      <p:pic>
        <p:nvPicPr>
          <p:cNvPr id="9234" name="Picture 18" descr="D:\4_Color Designs\Final Designs\gradation bar.e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825" y="6413500"/>
            <a:ext cx="900113" cy="12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35" name="Freeform 19"/>
          <p:cNvSpPr>
            <a:spLocks/>
          </p:cNvSpPr>
          <p:nvPr/>
        </p:nvSpPr>
        <p:spPr bwMode="auto">
          <a:xfrm>
            <a:off x="8035925" y="6484938"/>
            <a:ext cx="422275" cy="68262"/>
          </a:xfrm>
          <a:custGeom>
            <a:avLst/>
            <a:gdLst>
              <a:gd name="T0" fmla="*/ 45 w 55"/>
              <a:gd name="T1" fmla="*/ 5 h 8"/>
              <a:gd name="T2" fmla="*/ 23 w 55"/>
              <a:gd name="T3" fmla="*/ 2 h 8"/>
              <a:gd name="T4" fmla="*/ 1 w 55"/>
              <a:gd name="T5" fmla="*/ 5 h 8"/>
              <a:gd name="T6" fmla="*/ 0 w 55"/>
              <a:gd name="T7" fmla="*/ 5 h 8"/>
              <a:gd name="T8" fmla="*/ 0 w 55"/>
              <a:gd name="T9" fmla="*/ 4 h 8"/>
              <a:gd name="T10" fmla="*/ 18 w 55"/>
              <a:gd name="T11" fmla="*/ 0 h 8"/>
              <a:gd name="T12" fmla="*/ 29 w 55"/>
              <a:gd name="T13" fmla="*/ 0 h 8"/>
              <a:gd name="T14" fmla="*/ 35 w 55"/>
              <a:gd name="T15" fmla="*/ 0 h 8"/>
              <a:gd name="T16" fmla="*/ 41 w 55"/>
              <a:gd name="T17" fmla="*/ 1 h 8"/>
              <a:gd name="T18" fmla="*/ 51 w 55"/>
              <a:gd name="T19" fmla="*/ 3 h 8"/>
              <a:gd name="T20" fmla="*/ 54 w 55"/>
              <a:gd name="T21" fmla="*/ 4 h 8"/>
              <a:gd name="T22" fmla="*/ 54 w 55"/>
              <a:gd name="T23" fmla="*/ 7 h 8"/>
              <a:gd name="T24" fmla="*/ 51 w 55"/>
              <a:gd name="T25" fmla="*/ 7 h 8"/>
              <a:gd name="T26" fmla="*/ 45 w 55"/>
              <a:gd name="T27" fmla="*/ 5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5" h="8">
                <a:moveTo>
                  <a:pt x="45" y="5"/>
                </a:moveTo>
                <a:cubicBezTo>
                  <a:pt x="38" y="3"/>
                  <a:pt x="30" y="2"/>
                  <a:pt x="23" y="2"/>
                </a:cubicBezTo>
                <a:cubicBezTo>
                  <a:pt x="16" y="2"/>
                  <a:pt x="8" y="3"/>
                  <a:pt x="1" y="5"/>
                </a:cubicBezTo>
                <a:cubicBezTo>
                  <a:pt x="1" y="5"/>
                  <a:pt x="0" y="5"/>
                  <a:pt x="0" y="5"/>
                </a:cubicBezTo>
                <a:lnTo>
                  <a:pt x="0" y="4"/>
                </a:lnTo>
                <a:cubicBezTo>
                  <a:pt x="7" y="1"/>
                  <a:pt x="12" y="0"/>
                  <a:pt x="18" y="0"/>
                </a:cubicBezTo>
                <a:cubicBezTo>
                  <a:pt x="22" y="0"/>
                  <a:pt x="25" y="0"/>
                  <a:pt x="29" y="0"/>
                </a:cubicBezTo>
                <a:cubicBezTo>
                  <a:pt x="30" y="0"/>
                  <a:pt x="33" y="0"/>
                  <a:pt x="35" y="0"/>
                </a:cubicBezTo>
                <a:cubicBezTo>
                  <a:pt x="38" y="0"/>
                  <a:pt x="39" y="0"/>
                  <a:pt x="41" y="1"/>
                </a:cubicBezTo>
                <a:cubicBezTo>
                  <a:pt x="45" y="1"/>
                  <a:pt x="48" y="2"/>
                  <a:pt x="51" y="3"/>
                </a:cubicBezTo>
                <a:cubicBezTo>
                  <a:pt x="52" y="3"/>
                  <a:pt x="53" y="4"/>
                  <a:pt x="54" y="4"/>
                </a:cubicBezTo>
                <a:cubicBezTo>
                  <a:pt x="55" y="5"/>
                  <a:pt x="55" y="6"/>
                  <a:pt x="54" y="7"/>
                </a:cubicBezTo>
                <a:cubicBezTo>
                  <a:pt x="54" y="8"/>
                  <a:pt x="52" y="7"/>
                  <a:pt x="51" y="7"/>
                </a:cubicBezTo>
                <a:cubicBezTo>
                  <a:pt x="49" y="6"/>
                  <a:pt x="47" y="5"/>
                  <a:pt x="45" y="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Freeform 20"/>
          <p:cNvSpPr>
            <a:spLocks/>
          </p:cNvSpPr>
          <p:nvPr/>
        </p:nvSpPr>
        <p:spPr bwMode="auto">
          <a:xfrm>
            <a:off x="8074025" y="6389688"/>
            <a:ext cx="346075" cy="111125"/>
          </a:xfrm>
          <a:custGeom>
            <a:avLst/>
            <a:gdLst>
              <a:gd name="T0" fmla="*/ 1 w 45"/>
              <a:gd name="T1" fmla="*/ 3 h 13"/>
              <a:gd name="T2" fmla="*/ 0 w 45"/>
              <a:gd name="T3" fmla="*/ 3 h 13"/>
              <a:gd name="T4" fmla="*/ 2 w 45"/>
              <a:gd name="T5" fmla="*/ 2 h 13"/>
              <a:gd name="T6" fmla="*/ 3 w 45"/>
              <a:gd name="T7" fmla="*/ 1 h 13"/>
              <a:gd name="T8" fmla="*/ 20 w 45"/>
              <a:gd name="T9" fmla="*/ 0 h 13"/>
              <a:gd name="T10" fmla="*/ 39 w 45"/>
              <a:gd name="T11" fmla="*/ 2 h 13"/>
              <a:gd name="T12" fmla="*/ 43 w 45"/>
              <a:gd name="T13" fmla="*/ 3 h 13"/>
              <a:gd name="T14" fmla="*/ 44 w 45"/>
              <a:gd name="T15" fmla="*/ 5 h 13"/>
              <a:gd name="T16" fmla="*/ 42 w 45"/>
              <a:gd name="T17" fmla="*/ 5 h 13"/>
              <a:gd name="T18" fmla="*/ 42 w 45"/>
              <a:gd name="T19" fmla="*/ 13 h 13"/>
              <a:gd name="T20" fmla="*/ 41 w 45"/>
              <a:gd name="T21" fmla="*/ 13 h 13"/>
              <a:gd name="T22" fmla="*/ 38 w 45"/>
              <a:gd name="T23" fmla="*/ 12 h 13"/>
              <a:gd name="T24" fmla="*/ 37 w 45"/>
              <a:gd name="T25" fmla="*/ 12 h 13"/>
              <a:gd name="T26" fmla="*/ 36 w 45"/>
              <a:gd name="T27" fmla="*/ 12 h 13"/>
              <a:gd name="T28" fmla="*/ 36 w 45"/>
              <a:gd name="T29" fmla="*/ 11 h 13"/>
              <a:gd name="T30" fmla="*/ 35 w 45"/>
              <a:gd name="T31" fmla="*/ 9 h 13"/>
              <a:gd name="T32" fmla="*/ 36 w 45"/>
              <a:gd name="T33" fmla="*/ 7 h 13"/>
              <a:gd name="T34" fmla="*/ 35 w 45"/>
              <a:gd name="T35" fmla="*/ 3 h 13"/>
              <a:gd name="T36" fmla="*/ 20 w 45"/>
              <a:gd name="T37" fmla="*/ 1 h 13"/>
              <a:gd name="T38" fmla="*/ 1 w 45"/>
              <a:gd name="T39" fmla="*/ 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5" h="13">
                <a:moveTo>
                  <a:pt x="1" y="3"/>
                </a:moveTo>
                <a:cubicBezTo>
                  <a:pt x="1" y="3"/>
                  <a:pt x="0" y="3"/>
                  <a:pt x="0" y="3"/>
                </a:cubicBezTo>
                <a:cubicBezTo>
                  <a:pt x="0" y="2"/>
                  <a:pt x="1" y="2"/>
                  <a:pt x="2" y="2"/>
                </a:cubicBezTo>
                <a:cubicBezTo>
                  <a:pt x="2" y="2"/>
                  <a:pt x="3" y="1"/>
                  <a:pt x="3" y="1"/>
                </a:cubicBezTo>
                <a:cubicBezTo>
                  <a:pt x="10" y="0"/>
                  <a:pt x="14" y="0"/>
                  <a:pt x="20" y="0"/>
                </a:cubicBezTo>
                <a:cubicBezTo>
                  <a:pt x="25" y="0"/>
                  <a:pt x="33" y="0"/>
                  <a:pt x="39" y="2"/>
                </a:cubicBezTo>
                <a:cubicBezTo>
                  <a:pt x="41" y="2"/>
                  <a:pt x="42" y="2"/>
                  <a:pt x="43" y="3"/>
                </a:cubicBezTo>
                <a:cubicBezTo>
                  <a:pt x="44" y="3"/>
                  <a:pt x="45" y="4"/>
                  <a:pt x="44" y="5"/>
                </a:cubicBezTo>
                <a:cubicBezTo>
                  <a:pt x="43" y="5"/>
                  <a:pt x="42" y="5"/>
                  <a:pt x="42" y="5"/>
                </a:cubicBezTo>
                <a:cubicBezTo>
                  <a:pt x="41" y="8"/>
                  <a:pt x="42" y="11"/>
                  <a:pt x="42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0" y="13"/>
                  <a:pt x="39" y="13"/>
                  <a:pt x="38" y="12"/>
                </a:cubicBezTo>
                <a:cubicBezTo>
                  <a:pt x="38" y="12"/>
                  <a:pt x="38" y="12"/>
                  <a:pt x="37" y="12"/>
                </a:cubicBezTo>
                <a:cubicBezTo>
                  <a:pt x="37" y="12"/>
                  <a:pt x="36" y="12"/>
                  <a:pt x="36" y="12"/>
                </a:cubicBezTo>
                <a:cubicBezTo>
                  <a:pt x="36" y="12"/>
                  <a:pt x="36" y="11"/>
                  <a:pt x="36" y="11"/>
                </a:cubicBezTo>
                <a:cubicBezTo>
                  <a:pt x="35" y="11"/>
                  <a:pt x="35" y="9"/>
                  <a:pt x="35" y="9"/>
                </a:cubicBezTo>
                <a:cubicBezTo>
                  <a:pt x="35" y="8"/>
                  <a:pt x="35" y="7"/>
                  <a:pt x="36" y="7"/>
                </a:cubicBezTo>
                <a:cubicBezTo>
                  <a:pt x="36" y="6"/>
                  <a:pt x="35" y="4"/>
                  <a:pt x="35" y="3"/>
                </a:cubicBezTo>
                <a:cubicBezTo>
                  <a:pt x="35" y="2"/>
                  <a:pt x="21" y="1"/>
                  <a:pt x="20" y="1"/>
                </a:cubicBezTo>
                <a:cubicBezTo>
                  <a:pt x="14" y="1"/>
                  <a:pt x="7" y="2"/>
                  <a:pt x="1" y="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8228013" y="6308725"/>
            <a:ext cx="7937" cy="77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8250238" y="6397625"/>
            <a:ext cx="15875" cy="77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8281988" y="6397625"/>
            <a:ext cx="15875" cy="77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8313738" y="6407150"/>
            <a:ext cx="14287" cy="682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1" name="Freeform 25"/>
          <p:cNvSpPr>
            <a:spLocks/>
          </p:cNvSpPr>
          <p:nvPr/>
        </p:nvSpPr>
        <p:spPr bwMode="auto">
          <a:xfrm>
            <a:off x="8083550" y="6346825"/>
            <a:ext cx="306388" cy="50800"/>
          </a:xfrm>
          <a:custGeom>
            <a:avLst/>
            <a:gdLst>
              <a:gd name="T0" fmla="*/ 34 w 40"/>
              <a:gd name="T1" fmla="*/ 4 h 6"/>
              <a:gd name="T2" fmla="*/ 30 w 40"/>
              <a:gd name="T3" fmla="*/ 3 h 6"/>
              <a:gd name="T4" fmla="*/ 25 w 40"/>
              <a:gd name="T5" fmla="*/ 2 h 6"/>
              <a:gd name="T6" fmla="*/ 16 w 40"/>
              <a:gd name="T7" fmla="*/ 2 h 6"/>
              <a:gd name="T8" fmla="*/ 8 w 40"/>
              <a:gd name="T9" fmla="*/ 2 h 6"/>
              <a:gd name="T10" fmla="*/ 1 w 40"/>
              <a:gd name="T11" fmla="*/ 4 h 6"/>
              <a:gd name="T12" fmla="*/ 0 w 40"/>
              <a:gd name="T13" fmla="*/ 4 h 6"/>
              <a:gd name="T14" fmla="*/ 0 w 40"/>
              <a:gd name="T15" fmla="*/ 3 h 6"/>
              <a:gd name="T16" fmla="*/ 6 w 40"/>
              <a:gd name="T17" fmla="*/ 1 h 6"/>
              <a:gd name="T18" fmla="*/ 21 w 40"/>
              <a:gd name="T19" fmla="*/ 0 h 6"/>
              <a:gd name="T20" fmla="*/ 30 w 40"/>
              <a:gd name="T21" fmla="*/ 1 h 6"/>
              <a:gd name="T22" fmla="*/ 37 w 40"/>
              <a:gd name="T23" fmla="*/ 3 h 6"/>
              <a:gd name="T24" fmla="*/ 39 w 40"/>
              <a:gd name="T25" fmla="*/ 3 h 6"/>
              <a:gd name="T26" fmla="*/ 39 w 40"/>
              <a:gd name="T27" fmla="*/ 5 h 6"/>
              <a:gd name="T28" fmla="*/ 37 w 40"/>
              <a:gd name="T29" fmla="*/ 5 h 6"/>
              <a:gd name="T30" fmla="*/ 34 w 40"/>
              <a:gd name="T31" fmla="*/ 4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0" h="6">
                <a:moveTo>
                  <a:pt x="34" y="4"/>
                </a:moveTo>
                <a:cubicBezTo>
                  <a:pt x="33" y="4"/>
                  <a:pt x="31" y="3"/>
                  <a:pt x="30" y="3"/>
                </a:cubicBezTo>
                <a:cubicBezTo>
                  <a:pt x="28" y="3"/>
                  <a:pt x="26" y="2"/>
                  <a:pt x="25" y="2"/>
                </a:cubicBezTo>
                <a:cubicBezTo>
                  <a:pt x="22" y="2"/>
                  <a:pt x="19" y="2"/>
                  <a:pt x="16" y="2"/>
                </a:cubicBezTo>
                <a:cubicBezTo>
                  <a:pt x="13" y="2"/>
                  <a:pt x="10" y="2"/>
                  <a:pt x="8" y="2"/>
                </a:cubicBezTo>
                <a:cubicBezTo>
                  <a:pt x="5" y="2"/>
                  <a:pt x="3" y="3"/>
                  <a:pt x="1" y="4"/>
                </a:cubicBezTo>
                <a:lnTo>
                  <a:pt x="0" y="4"/>
                </a:lnTo>
                <a:lnTo>
                  <a:pt x="0" y="3"/>
                </a:lnTo>
                <a:cubicBezTo>
                  <a:pt x="1" y="2"/>
                  <a:pt x="5" y="1"/>
                  <a:pt x="6" y="1"/>
                </a:cubicBezTo>
                <a:cubicBezTo>
                  <a:pt x="11" y="0"/>
                  <a:pt x="16" y="0"/>
                  <a:pt x="21" y="0"/>
                </a:cubicBezTo>
                <a:cubicBezTo>
                  <a:pt x="24" y="0"/>
                  <a:pt x="27" y="0"/>
                  <a:pt x="30" y="1"/>
                </a:cubicBezTo>
                <a:cubicBezTo>
                  <a:pt x="32" y="1"/>
                  <a:pt x="35" y="2"/>
                  <a:pt x="37" y="3"/>
                </a:cubicBezTo>
                <a:cubicBezTo>
                  <a:pt x="37" y="3"/>
                  <a:pt x="39" y="3"/>
                  <a:pt x="39" y="3"/>
                </a:cubicBezTo>
                <a:cubicBezTo>
                  <a:pt x="40" y="4"/>
                  <a:pt x="40" y="5"/>
                  <a:pt x="39" y="5"/>
                </a:cubicBezTo>
                <a:cubicBezTo>
                  <a:pt x="39" y="6"/>
                  <a:pt x="38" y="5"/>
                  <a:pt x="37" y="5"/>
                </a:cubicBezTo>
                <a:lnTo>
                  <a:pt x="34" y="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2" name="Freeform 26"/>
          <p:cNvSpPr>
            <a:spLocks/>
          </p:cNvSpPr>
          <p:nvPr/>
        </p:nvSpPr>
        <p:spPr bwMode="auto">
          <a:xfrm>
            <a:off x="8275638" y="6259513"/>
            <a:ext cx="28575" cy="77787"/>
          </a:xfrm>
          <a:custGeom>
            <a:avLst/>
            <a:gdLst>
              <a:gd name="T0" fmla="*/ 2 w 4"/>
              <a:gd name="T1" fmla="*/ 6 h 9"/>
              <a:gd name="T2" fmla="*/ 2 w 4"/>
              <a:gd name="T3" fmla="*/ 9 h 9"/>
              <a:gd name="T4" fmla="*/ 4 w 4"/>
              <a:gd name="T5" fmla="*/ 9 h 9"/>
              <a:gd name="T6" fmla="*/ 3 w 4"/>
              <a:gd name="T7" fmla="*/ 6 h 9"/>
              <a:gd name="T8" fmla="*/ 2 w 4"/>
              <a:gd name="T9" fmla="*/ 3 h 9"/>
              <a:gd name="T10" fmla="*/ 0 w 4"/>
              <a:gd name="T11" fmla="*/ 2 h 9"/>
              <a:gd name="T12" fmla="*/ 2 w 4"/>
              <a:gd name="T13" fmla="*/ 6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" h="9">
                <a:moveTo>
                  <a:pt x="2" y="6"/>
                </a:moveTo>
                <a:cubicBezTo>
                  <a:pt x="2" y="7"/>
                  <a:pt x="2" y="9"/>
                  <a:pt x="2" y="9"/>
                </a:cubicBezTo>
                <a:lnTo>
                  <a:pt x="4" y="9"/>
                </a:lnTo>
                <a:cubicBezTo>
                  <a:pt x="4" y="9"/>
                  <a:pt x="4" y="7"/>
                  <a:pt x="3" y="6"/>
                </a:cubicBezTo>
                <a:cubicBezTo>
                  <a:pt x="3" y="5"/>
                  <a:pt x="2" y="3"/>
                  <a:pt x="2" y="3"/>
                </a:cubicBezTo>
                <a:cubicBezTo>
                  <a:pt x="1" y="2"/>
                  <a:pt x="0" y="0"/>
                  <a:pt x="0" y="2"/>
                </a:cubicBezTo>
                <a:cubicBezTo>
                  <a:pt x="0" y="2"/>
                  <a:pt x="1" y="4"/>
                  <a:pt x="2" y="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3" name="Freeform 27"/>
          <p:cNvSpPr>
            <a:spLocks/>
          </p:cNvSpPr>
          <p:nvPr/>
        </p:nvSpPr>
        <p:spPr bwMode="auto">
          <a:xfrm>
            <a:off x="8259763" y="6276975"/>
            <a:ext cx="22225" cy="60325"/>
          </a:xfrm>
          <a:custGeom>
            <a:avLst/>
            <a:gdLst>
              <a:gd name="T0" fmla="*/ 1 w 3"/>
              <a:gd name="T1" fmla="*/ 4 h 7"/>
              <a:gd name="T2" fmla="*/ 2 w 3"/>
              <a:gd name="T3" fmla="*/ 7 h 7"/>
              <a:gd name="T4" fmla="*/ 3 w 3"/>
              <a:gd name="T5" fmla="*/ 7 h 7"/>
              <a:gd name="T6" fmla="*/ 2 w 3"/>
              <a:gd name="T7" fmla="*/ 4 h 7"/>
              <a:gd name="T8" fmla="*/ 1 w 3"/>
              <a:gd name="T9" fmla="*/ 2 h 7"/>
              <a:gd name="T10" fmla="*/ 0 w 3"/>
              <a:gd name="T11" fmla="*/ 1 h 7"/>
              <a:gd name="T12" fmla="*/ 1 w 3"/>
              <a:gd name="T13" fmla="*/ 4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" h="7">
                <a:moveTo>
                  <a:pt x="1" y="4"/>
                </a:moveTo>
                <a:cubicBezTo>
                  <a:pt x="2" y="5"/>
                  <a:pt x="2" y="7"/>
                  <a:pt x="2" y="7"/>
                </a:cubicBezTo>
                <a:lnTo>
                  <a:pt x="3" y="7"/>
                </a:lnTo>
                <a:cubicBezTo>
                  <a:pt x="3" y="7"/>
                  <a:pt x="3" y="6"/>
                  <a:pt x="2" y="4"/>
                </a:cubicBezTo>
                <a:cubicBezTo>
                  <a:pt x="2" y="3"/>
                  <a:pt x="1" y="2"/>
                  <a:pt x="1" y="2"/>
                </a:cubicBezTo>
                <a:cubicBezTo>
                  <a:pt x="1" y="1"/>
                  <a:pt x="0" y="0"/>
                  <a:pt x="0" y="1"/>
                </a:cubicBezTo>
                <a:cubicBezTo>
                  <a:pt x="1" y="1"/>
                  <a:pt x="1" y="3"/>
                  <a:pt x="1" y="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4" name="Freeform 28"/>
          <p:cNvSpPr>
            <a:spLocks/>
          </p:cNvSpPr>
          <p:nvPr/>
        </p:nvSpPr>
        <p:spPr bwMode="auto">
          <a:xfrm>
            <a:off x="8243888" y="6286500"/>
            <a:ext cx="15875" cy="50800"/>
          </a:xfrm>
          <a:custGeom>
            <a:avLst/>
            <a:gdLst>
              <a:gd name="T0" fmla="*/ 1 w 2"/>
              <a:gd name="T1" fmla="*/ 4 h 6"/>
              <a:gd name="T2" fmla="*/ 1 w 2"/>
              <a:gd name="T3" fmla="*/ 6 h 6"/>
              <a:gd name="T4" fmla="*/ 2 w 2"/>
              <a:gd name="T5" fmla="*/ 6 h 6"/>
              <a:gd name="T6" fmla="*/ 2 w 2"/>
              <a:gd name="T7" fmla="*/ 4 h 6"/>
              <a:gd name="T8" fmla="*/ 1 w 2"/>
              <a:gd name="T9" fmla="*/ 2 h 6"/>
              <a:gd name="T10" fmla="*/ 1 w 2"/>
              <a:gd name="T11" fmla="*/ 1 h 6"/>
              <a:gd name="T12" fmla="*/ 1 w 2"/>
              <a:gd name="T13" fmla="*/ 4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" h="6">
                <a:moveTo>
                  <a:pt x="1" y="4"/>
                </a:moveTo>
                <a:cubicBezTo>
                  <a:pt x="2" y="5"/>
                  <a:pt x="1" y="6"/>
                  <a:pt x="1" y="6"/>
                </a:cubicBezTo>
                <a:lnTo>
                  <a:pt x="2" y="6"/>
                </a:lnTo>
                <a:cubicBezTo>
                  <a:pt x="2" y="6"/>
                  <a:pt x="2" y="5"/>
                  <a:pt x="2" y="4"/>
                </a:cubicBezTo>
                <a:cubicBezTo>
                  <a:pt x="2" y="3"/>
                  <a:pt x="1" y="2"/>
                  <a:pt x="1" y="2"/>
                </a:cubicBezTo>
                <a:cubicBezTo>
                  <a:pt x="1" y="1"/>
                  <a:pt x="0" y="0"/>
                  <a:pt x="1" y="1"/>
                </a:cubicBezTo>
                <a:cubicBezTo>
                  <a:pt x="1" y="1"/>
                  <a:pt x="1" y="3"/>
                  <a:pt x="1" y="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5" name="Freeform 29"/>
          <p:cNvSpPr>
            <a:spLocks/>
          </p:cNvSpPr>
          <p:nvPr/>
        </p:nvSpPr>
        <p:spPr bwMode="auto">
          <a:xfrm>
            <a:off x="8235950" y="6113463"/>
            <a:ext cx="14288" cy="17462"/>
          </a:xfrm>
          <a:custGeom>
            <a:avLst/>
            <a:gdLst>
              <a:gd name="T0" fmla="*/ 1 w 2"/>
              <a:gd name="T1" fmla="*/ 1 h 2"/>
              <a:gd name="T2" fmla="*/ 1 w 2"/>
              <a:gd name="T3" fmla="*/ 2 h 2"/>
              <a:gd name="T4" fmla="*/ 2 w 2"/>
              <a:gd name="T5" fmla="*/ 2 h 2"/>
              <a:gd name="T6" fmla="*/ 1 w 2"/>
              <a:gd name="T7" fmla="*/ 1 h 2"/>
              <a:gd name="T8" fmla="*/ 1 w 2"/>
              <a:gd name="T9" fmla="*/ 1 h 2"/>
              <a:gd name="T10" fmla="*/ 0 w 2"/>
              <a:gd name="T11" fmla="*/ 1 h 2"/>
              <a:gd name="T12" fmla="*/ 1 w 2"/>
              <a:gd name="T13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" h="2">
                <a:moveTo>
                  <a:pt x="1" y="1"/>
                </a:moveTo>
                <a:cubicBezTo>
                  <a:pt x="1" y="2"/>
                  <a:pt x="1" y="2"/>
                  <a:pt x="1" y="2"/>
                </a:cubicBezTo>
                <a:lnTo>
                  <a:pt x="2" y="2"/>
                </a:lnTo>
                <a:cubicBezTo>
                  <a:pt x="2" y="2"/>
                  <a:pt x="2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0" y="1"/>
                  <a:pt x="0" y="0"/>
                  <a:pt x="0" y="1"/>
                </a:cubicBezTo>
                <a:cubicBezTo>
                  <a:pt x="0" y="1"/>
                  <a:pt x="1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6" name="Freeform 30"/>
          <p:cNvSpPr>
            <a:spLocks/>
          </p:cNvSpPr>
          <p:nvPr/>
        </p:nvSpPr>
        <p:spPr bwMode="auto">
          <a:xfrm>
            <a:off x="8281988" y="6251575"/>
            <a:ext cx="46037" cy="85725"/>
          </a:xfrm>
          <a:custGeom>
            <a:avLst/>
            <a:gdLst>
              <a:gd name="T0" fmla="*/ 3 w 6"/>
              <a:gd name="T1" fmla="*/ 7 h 10"/>
              <a:gd name="T2" fmla="*/ 4 w 6"/>
              <a:gd name="T3" fmla="*/ 10 h 10"/>
              <a:gd name="T4" fmla="*/ 6 w 6"/>
              <a:gd name="T5" fmla="*/ 10 h 10"/>
              <a:gd name="T6" fmla="*/ 5 w 6"/>
              <a:gd name="T7" fmla="*/ 7 h 10"/>
              <a:gd name="T8" fmla="*/ 3 w 6"/>
              <a:gd name="T9" fmla="*/ 3 h 10"/>
              <a:gd name="T10" fmla="*/ 1 w 6"/>
              <a:gd name="T11" fmla="*/ 2 h 10"/>
              <a:gd name="T12" fmla="*/ 3 w 6"/>
              <a:gd name="T13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" h="10">
                <a:moveTo>
                  <a:pt x="3" y="7"/>
                </a:moveTo>
                <a:cubicBezTo>
                  <a:pt x="4" y="8"/>
                  <a:pt x="4" y="10"/>
                  <a:pt x="4" y="10"/>
                </a:cubicBezTo>
                <a:lnTo>
                  <a:pt x="6" y="10"/>
                </a:lnTo>
                <a:cubicBezTo>
                  <a:pt x="6" y="10"/>
                  <a:pt x="6" y="8"/>
                  <a:pt x="5" y="7"/>
                </a:cubicBezTo>
                <a:cubicBezTo>
                  <a:pt x="5" y="6"/>
                  <a:pt x="3" y="3"/>
                  <a:pt x="3" y="3"/>
                </a:cubicBezTo>
                <a:cubicBezTo>
                  <a:pt x="2" y="2"/>
                  <a:pt x="0" y="0"/>
                  <a:pt x="1" y="2"/>
                </a:cubicBezTo>
                <a:cubicBezTo>
                  <a:pt x="1" y="2"/>
                  <a:pt x="3" y="5"/>
                  <a:pt x="3" y="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7" name="Freeform 31"/>
          <p:cNvSpPr>
            <a:spLocks/>
          </p:cNvSpPr>
          <p:nvPr/>
        </p:nvSpPr>
        <p:spPr bwMode="auto">
          <a:xfrm>
            <a:off x="8151813" y="6191250"/>
            <a:ext cx="222250" cy="188913"/>
          </a:xfrm>
          <a:custGeom>
            <a:avLst/>
            <a:gdLst>
              <a:gd name="T0" fmla="*/ 25 w 29"/>
              <a:gd name="T1" fmla="*/ 20 h 22"/>
              <a:gd name="T2" fmla="*/ 29 w 29"/>
              <a:gd name="T3" fmla="*/ 22 h 22"/>
              <a:gd name="T4" fmla="*/ 23 w 29"/>
              <a:gd name="T5" fmla="*/ 7 h 22"/>
              <a:gd name="T6" fmla="*/ 3 w 29"/>
              <a:gd name="T7" fmla="*/ 3 h 22"/>
              <a:gd name="T8" fmla="*/ 0 w 29"/>
              <a:gd name="T9" fmla="*/ 6 h 22"/>
              <a:gd name="T10" fmla="*/ 5 w 29"/>
              <a:gd name="T11" fmla="*/ 4 h 22"/>
              <a:gd name="T12" fmla="*/ 24 w 29"/>
              <a:gd name="T13" fmla="*/ 14 h 22"/>
              <a:gd name="T14" fmla="*/ 25 w 29"/>
              <a:gd name="T15" fmla="*/ 20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" h="22">
                <a:moveTo>
                  <a:pt x="25" y="20"/>
                </a:moveTo>
                <a:lnTo>
                  <a:pt x="29" y="22"/>
                </a:lnTo>
                <a:cubicBezTo>
                  <a:pt x="29" y="22"/>
                  <a:pt x="28" y="12"/>
                  <a:pt x="23" y="7"/>
                </a:cubicBezTo>
                <a:cubicBezTo>
                  <a:pt x="18" y="2"/>
                  <a:pt x="10" y="0"/>
                  <a:pt x="3" y="3"/>
                </a:cubicBezTo>
                <a:cubicBezTo>
                  <a:pt x="3" y="3"/>
                  <a:pt x="0" y="5"/>
                  <a:pt x="0" y="6"/>
                </a:cubicBezTo>
                <a:cubicBezTo>
                  <a:pt x="0" y="6"/>
                  <a:pt x="2" y="4"/>
                  <a:pt x="5" y="4"/>
                </a:cubicBezTo>
                <a:cubicBezTo>
                  <a:pt x="13" y="2"/>
                  <a:pt x="22" y="6"/>
                  <a:pt x="24" y="14"/>
                </a:cubicBezTo>
                <a:cubicBezTo>
                  <a:pt x="25" y="19"/>
                  <a:pt x="25" y="20"/>
                  <a:pt x="25" y="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8" name="Freeform 32"/>
          <p:cNvSpPr>
            <a:spLocks/>
          </p:cNvSpPr>
          <p:nvPr/>
        </p:nvSpPr>
        <p:spPr bwMode="auto">
          <a:xfrm>
            <a:off x="8189913" y="6191250"/>
            <a:ext cx="85725" cy="17463"/>
          </a:xfrm>
          <a:custGeom>
            <a:avLst/>
            <a:gdLst>
              <a:gd name="T0" fmla="*/ 0 w 11"/>
              <a:gd name="T1" fmla="*/ 1 h 2"/>
              <a:gd name="T2" fmla="*/ 5 w 11"/>
              <a:gd name="T3" fmla="*/ 0 h 2"/>
              <a:gd name="T4" fmla="*/ 10 w 11"/>
              <a:gd name="T5" fmla="*/ 0 h 2"/>
              <a:gd name="T6" fmla="*/ 10 w 11"/>
              <a:gd name="T7" fmla="*/ 2 h 2"/>
              <a:gd name="T8" fmla="*/ 5 w 11"/>
              <a:gd name="T9" fmla="*/ 1 h 2"/>
              <a:gd name="T10" fmla="*/ 1 w 11"/>
              <a:gd name="T11" fmla="*/ 1 h 2"/>
              <a:gd name="T12" fmla="*/ 0 w 11"/>
              <a:gd name="T13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2">
                <a:moveTo>
                  <a:pt x="0" y="1"/>
                </a:moveTo>
                <a:cubicBezTo>
                  <a:pt x="1" y="0"/>
                  <a:pt x="3" y="0"/>
                  <a:pt x="5" y="0"/>
                </a:cubicBezTo>
                <a:cubicBezTo>
                  <a:pt x="7" y="0"/>
                  <a:pt x="9" y="0"/>
                  <a:pt x="10" y="0"/>
                </a:cubicBezTo>
                <a:cubicBezTo>
                  <a:pt x="11" y="1"/>
                  <a:pt x="11" y="2"/>
                  <a:pt x="10" y="2"/>
                </a:cubicBezTo>
                <a:cubicBezTo>
                  <a:pt x="9" y="1"/>
                  <a:pt x="7" y="1"/>
                  <a:pt x="5" y="1"/>
                </a:cubicBezTo>
                <a:cubicBezTo>
                  <a:pt x="3" y="1"/>
                  <a:pt x="2" y="1"/>
                  <a:pt x="1" y="1"/>
                </a:cubicBezTo>
                <a:cubicBezTo>
                  <a:pt x="0" y="1"/>
                  <a:pt x="0" y="1"/>
                  <a:pt x="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9" name="Freeform 33"/>
          <p:cNvSpPr>
            <a:spLocks/>
          </p:cNvSpPr>
          <p:nvPr/>
        </p:nvSpPr>
        <p:spPr bwMode="auto">
          <a:xfrm>
            <a:off x="8189913" y="6148388"/>
            <a:ext cx="85725" cy="17462"/>
          </a:xfrm>
          <a:custGeom>
            <a:avLst/>
            <a:gdLst>
              <a:gd name="T0" fmla="*/ 0 w 11"/>
              <a:gd name="T1" fmla="*/ 0 h 2"/>
              <a:gd name="T2" fmla="*/ 5 w 11"/>
              <a:gd name="T3" fmla="*/ 0 h 2"/>
              <a:gd name="T4" fmla="*/ 10 w 11"/>
              <a:gd name="T5" fmla="*/ 0 h 2"/>
              <a:gd name="T6" fmla="*/ 10 w 11"/>
              <a:gd name="T7" fmla="*/ 1 h 2"/>
              <a:gd name="T8" fmla="*/ 5 w 11"/>
              <a:gd name="T9" fmla="*/ 0 h 2"/>
              <a:gd name="T10" fmla="*/ 1 w 11"/>
              <a:gd name="T11" fmla="*/ 1 h 2"/>
              <a:gd name="T12" fmla="*/ 0 w 11"/>
              <a:gd name="T13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2">
                <a:moveTo>
                  <a:pt x="0" y="0"/>
                </a:moveTo>
                <a:cubicBezTo>
                  <a:pt x="1" y="0"/>
                  <a:pt x="3" y="0"/>
                  <a:pt x="5" y="0"/>
                </a:cubicBezTo>
                <a:cubicBezTo>
                  <a:pt x="7" y="0"/>
                  <a:pt x="9" y="0"/>
                  <a:pt x="10" y="0"/>
                </a:cubicBezTo>
                <a:cubicBezTo>
                  <a:pt x="11" y="1"/>
                  <a:pt x="11" y="2"/>
                  <a:pt x="10" y="1"/>
                </a:cubicBezTo>
                <a:cubicBezTo>
                  <a:pt x="9" y="1"/>
                  <a:pt x="7" y="0"/>
                  <a:pt x="5" y="0"/>
                </a:cubicBezTo>
                <a:cubicBezTo>
                  <a:pt x="3" y="0"/>
                  <a:pt x="2" y="1"/>
                  <a:pt x="1" y="1"/>
                </a:cubicBezTo>
                <a:cubicBezTo>
                  <a:pt x="0" y="1"/>
                  <a:pt x="0" y="0"/>
                  <a:pt x="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0" name="Freeform 34"/>
          <p:cNvSpPr>
            <a:spLocks/>
          </p:cNvSpPr>
          <p:nvPr/>
        </p:nvSpPr>
        <p:spPr bwMode="auto">
          <a:xfrm>
            <a:off x="8189913" y="6130925"/>
            <a:ext cx="85725" cy="17463"/>
          </a:xfrm>
          <a:custGeom>
            <a:avLst/>
            <a:gdLst>
              <a:gd name="T0" fmla="*/ 0 w 11"/>
              <a:gd name="T1" fmla="*/ 1 h 2"/>
              <a:gd name="T2" fmla="*/ 5 w 11"/>
              <a:gd name="T3" fmla="*/ 0 h 2"/>
              <a:gd name="T4" fmla="*/ 10 w 11"/>
              <a:gd name="T5" fmla="*/ 1 h 2"/>
              <a:gd name="T6" fmla="*/ 10 w 11"/>
              <a:gd name="T7" fmla="*/ 2 h 2"/>
              <a:gd name="T8" fmla="*/ 5 w 11"/>
              <a:gd name="T9" fmla="*/ 1 h 2"/>
              <a:gd name="T10" fmla="*/ 1 w 11"/>
              <a:gd name="T11" fmla="*/ 1 h 2"/>
              <a:gd name="T12" fmla="*/ 0 w 11"/>
              <a:gd name="T13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2">
                <a:moveTo>
                  <a:pt x="0" y="1"/>
                </a:moveTo>
                <a:cubicBezTo>
                  <a:pt x="1" y="1"/>
                  <a:pt x="3" y="0"/>
                  <a:pt x="5" y="0"/>
                </a:cubicBezTo>
                <a:cubicBezTo>
                  <a:pt x="7" y="0"/>
                  <a:pt x="9" y="0"/>
                  <a:pt x="10" y="1"/>
                </a:cubicBezTo>
                <a:cubicBezTo>
                  <a:pt x="11" y="1"/>
                  <a:pt x="11" y="2"/>
                  <a:pt x="10" y="2"/>
                </a:cubicBezTo>
                <a:cubicBezTo>
                  <a:pt x="9" y="2"/>
                  <a:pt x="7" y="1"/>
                  <a:pt x="5" y="1"/>
                </a:cubicBezTo>
                <a:cubicBezTo>
                  <a:pt x="3" y="1"/>
                  <a:pt x="2" y="1"/>
                  <a:pt x="1" y="1"/>
                </a:cubicBezTo>
                <a:cubicBezTo>
                  <a:pt x="0" y="2"/>
                  <a:pt x="0" y="1"/>
                  <a:pt x="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8228013" y="6059488"/>
            <a:ext cx="7937" cy="25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8243888" y="6156325"/>
            <a:ext cx="22225" cy="34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3" name="Freeform 37"/>
          <p:cNvSpPr>
            <a:spLocks/>
          </p:cNvSpPr>
          <p:nvPr/>
        </p:nvSpPr>
        <p:spPr bwMode="auto">
          <a:xfrm>
            <a:off x="8189913" y="6103938"/>
            <a:ext cx="76200" cy="34925"/>
          </a:xfrm>
          <a:custGeom>
            <a:avLst/>
            <a:gdLst>
              <a:gd name="T0" fmla="*/ 10 w 10"/>
              <a:gd name="T1" fmla="*/ 4 h 4"/>
              <a:gd name="T2" fmla="*/ 9 w 10"/>
              <a:gd name="T3" fmla="*/ 2 h 4"/>
              <a:gd name="T4" fmla="*/ 3 w 10"/>
              <a:gd name="T5" fmla="*/ 1 h 4"/>
              <a:gd name="T6" fmla="*/ 0 w 10"/>
              <a:gd name="T7" fmla="*/ 4 h 4"/>
              <a:gd name="T8" fmla="*/ 10 w 10"/>
              <a:gd name="T9" fmla="*/ 4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4">
                <a:moveTo>
                  <a:pt x="10" y="4"/>
                </a:moveTo>
                <a:cubicBezTo>
                  <a:pt x="10" y="4"/>
                  <a:pt x="10" y="4"/>
                  <a:pt x="9" y="2"/>
                </a:cubicBezTo>
                <a:cubicBezTo>
                  <a:pt x="7" y="0"/>
                  <a:pt x="4" y="0"/>
                  <a:pt x="3" y="1"/>
                </a:cubicBezTo>
                <a:cubicBezTo>
                  <a:pt x="1" y="2"/>
                  <a:pt x="0" y="4"/>
                  <a:pt x="0" y="4"/>
                </a:cubicBezTo>
                <a:lnTo>
                  <a:pt x="10" y="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4" name="Oval 38"/>
          <p:cNvSpPr>
            <a:spLocks noChangeArrowheads="1"/>
          </p:cNvSpPr>
          <p:nvPr/>
        </p:nvSpPr>
        <p:spPr bwMode="auto">
          <a:xfrm>
            <a:off x="8221663" y="6096000"/>
            <a:ext cx="14287" cy="17463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7720013" y="5803900"/>
            <a:ext cx="4333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4600">
                <a:solidFill>
                  <a:srgbClr val="FFFFFF"/>
                </a:solidFill>
                <a:latin typeface="Minion Display" pitchFamily="18" charset="0"/>
              </a:rPr>
              <a:t>O</a:t>
            </a:r>
            <a:endParaRPr lang="en-US" sz="4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06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79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7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609600" y="1752600"/>
            <a:ext cx="7924800" cy="152400"/>
          </a:xfrm>
          <a:prstGeom prst="rect">
            <a:avLst/>
          </a:prstGeom>
          <a:solidFill>
            <a:srgbClr val="1F1F5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0" y="2902803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3"/>
                </a:solidFill>
                <a:latin typeface="+mj-lt"/>
              </a:rPr>
              <a:t>Visit</a:t>
            </a:r>
            <a:r>
              <a:rPr lang="en-US" sz="3200" b="1" baseline="0" dirty="0" smtClean="0">
                <a:solidFill>
                  <a:schemeClr val="accent3"/>
                </a:solidFill>
                <a:latin typeface="+mj-lt"/>
              </a:rPr>
              <a:t> the LAO website at:</a:t>
            </a:r>
          </a:p>
          <a:p>
            <a:pPr algn="ctr"/>
            <a:r>
              <a:rPr lang="en-US" sz="3200" b="1" baseline="0" dirty="0" smtClean="0">
                <a:solidFill>
                  <a:schemeClr val="accent3"/>
                </a:solidFill>
                <a:latin typeface="+mj-lt"/>
              </a:rPr>
              <a:t>www.lao.ca.gov</a:t>
            </a:r>
            <a:endParaRPr lang="en-US" sz="3200" b="1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71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64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508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438400"/>
            <a:ext cx="38100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8100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32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30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51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154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371600" y="3124200"/>
            <a:ext cx="6434138" cy="533400"/>
          </a:xfrm>
        </p:spPr>
        <p:txBody>
          <a:bodyPr lIns="182880" rIns="182880" anchor="b"/>
          <a:lstStyle>
            <a:lvl1pPr marL="0" indent="0" algn="ctr">
              <a:buFont typeface="Wingdings" pitchFamily="2" charset="2"/>
              <a:buNone/>
              <a:defRPr sz="3000" baseline="0"/>
            </a:lvl1pPr>
          </a:lstStyle>
          <a:p>
            <a:pPr lvl="0"/>
            <a:r>
              <a:rPr lang="en-US" noProof="0" dirty="0" smtClean="0"/>
              <a:t>Insert text here.</a:t>
            </a:r>
          </a:p>
        </p:txBody>
      </p:sp>
    </p:spTree>
    <p:extLst>
      <p:ext uri="{BB962C8B-B14F-4D97-AF65-F5344CB8AC3E}">
        <p14:creationId xmlns:p14="http://schemas.microsoft.com/office/powerpoint/2010/main" val="2492501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46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8287A">
                <a:gamma/>
                <a:shade val="72941"/>
                <a:invGamma/>
              </a:srgbClr>
            </a:gs>
            <a:gs pos="100000">
              <a:srgbClr val="28287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438400"/>
            <a:ext cx="77724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Subitem</a:t>
            </a:r>
          </a:p>
          <a:p>
            <a:pPr lvl="2"/>
            <a:r>
              <a:rPr lang="en-US" smtClean="0"/>
              <a:t>Sub Subitem</a:t>
            </a:r>
          </a:p>
          <a:p>
            <a:pPr lvl="2"/>
            <a:endParaRPr lang="en-US" smtClean="0"/>
          </a:p>
        </p:txBody>
      </p:sp>
      <p:sp>
        <p:nvSpPr>
          <p:cNvPr id="1082" name="Rectangle 58"/>
          <p:cNvSpPr>
            <a:spLocks noChangeArrowheads="1"/>
          </p:cNvSpPr>
          <p:nvPr/>
        </p:nvSpPr>
        <p:spPr bwMode="auto">
          <a:xfrm>
            <a:off x="8014890" y="6308725"/>
            <a:ext cx="8732" cy="77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" name="Rectangle 72"/>
          <p:cNvSpPr>
            <a:spLocks noChangeArrowheads="1"/>
          </p:cNvSpPr>
          <p:nvPr/>
        </p:nvSpPr>
        <p:spPr bwMode="auto">
          <a:xfrm>
            <a:off x="8014890" y="6059488"/>
            <a:ext cx="8732" cy="25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2" name="Rectangle 78"/>
          <p:cNvSpPr>
            <a:spLocks noChangeArrowheads="1"/>
          </p:cNvSpPr>
          <p:nvPr/>
        </p:nvSpPr>
        <p:spPr bwMode="auto">
          <a:xfrm>
            <a:off x="6842601" y="5803900"/>
            <a:ext cx="33877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4600" dirty="0">
                <a:solidFill>
                  <a:srgbClr val="FFFFFF"/>
                </a:solidFill>
                <a:latin typeface="Minion Display" pitchFamily="18" charset="0"/>
              </a:rPr>
              <a:t>L</a:t>
            </a:r>
            <a:endParaRPr lang="en-US" sz="4600" dirty="0"/>
          </a:p>
        </p:txBody>
      </p:sp>
      <p:sp>
        <p:nvSpPr>
          <p:cNvPr id="1103" name="Rectangle 79"/>
          <p:cNvSpPr>
            <a:spLocks noChangeArrowheads="1"/>
          </p:cNvSpPr>
          <p:nvPr/>
        </p:nvSpPr>
        <p:spPr bwMode="auto">
          <a:xfrm>
            <a:off x="7147083" y="5803900"/>
            <a:ext cx="41560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4600">
                <a:solidFill>
                  <a:srgbClr val="FFFFFF"/>
                </a:solidFill>
                <a:latin typeface="Minion Display" pitchFamily="18" charset="0"/>
              </a:rPr>
              <a:t>A</a:t>
            </a:r>
            <a:endParaRPr lang="en-US" sz="4600"/>
          </a:p>
        </p:txBody>
      </p:sp>
      <p:pic>
        <p:nvPicPr>
          <p:cNvPr id="1104" name="Picture 80" descr="gradation ba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281" y="6407150"/>
            <a:ext cx="990124" cy="13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05" name="Freeform 81"/>
          <p:cNvSpPr>
            <a:spLocks/>
          </p:cNvSpPr>
          <p:nvPr/>
        </p:nvSpPr>
        <p:spPr bwMode="auto">
          <a:xfrm>
            <a:off x="7778273" y="6484938"/>
            <a:ext cx="464503" cy="68262"/>
          </a:xfrm>
          <a:custGeom>
            <a:avLst/>
            <a:gdLst>
              <a:gd name="T0" fmla="*/ 45 w 55"/>
              <a:gd name="T1" fmla="*/ 5 h 8"/>
              <a:gd name="T2" fmla="*/ 23 w 55"/>
              <a:gd name="T3" fmla="*/ 2 h 8"/>
              <a:gd name="T4" fmla="*/ 1 w 55"/>
              <a:gd name="T5" fmla="*/ 5 h 8"/>
              <a:gd name="T6" fmla="*/ 0 w 55"/>
              <a:gd name="T7" fmla="*/ 5 h 8"/>
              <a:gd name="T8" fmla="*/ 0 w 55"/>
              <a:gd name="T9" fmla="*/ 4 h 8"/>
              <a:gd name="T10" fmla="*/ 18 w 55"/>
              <a:gd name="T11" fmla="*/ 0 h 8"/>
              <a:gd name="T12" fmla="*/ 29 w 55"/>
              <a:gd name="T13" fmla="*/ 0 h 8"/>
              <a:gd name="T14" fmla="*/ 35 w 55"/>
              <a:gd name="T15" fmla="*/ 0 h 8"/>
              <a:gd name="T16" fmla="*/ 41 w 55"/>
              <a:gd name="T17" fmla="*/ 1 h 8"/>
              <a:gd name="T18" fmla="*/ 51 w 55"/>
              <a:gd name="T19" fmla="*/ 3 h 8"/>
              <a:gd name="T20" fmla="*/ 54 w 55"/>
              <a:gd name="T21" fmla="*/ 4 h 8"/>
              <a:gd name="T22" fmla="*/ 54 w 55"/>
              <a:gd name="T23" fmla="*/ 7 h 8"/>
              <a:gd name="T24" fmla="*/ 51 w 55"/>
              <a:gd name="T25" fmla="*/ 7 h 8"/>
              <a:gd name="T26" fmla="*/ 45 w 55"/>
              <a:gd name="T27" fmla="*/ 5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5" h="8">
                <a:moveTo>
                  <a:pt x="45" y="5"/>
                </a:moveTo>
                <a:cubicBezTo>
                  <a:pt x="38" y="3"/>
                  <a:pt x="30" y="2"/>
                  <a:pt x="23" y="2"/>
                </a:cubicBezTo>
                <a:cubicBezTo>
                  <a:pt x="16" y="2"/>
                  <a:pt x="8" y="3"/>
                  <a:pt x="1" y="5"/>
                </a:cubicBezTo>
                <a:cubicBezTo>
                  <a:pt x="1" y="5"/>
                  <a:pt x="0" y="5"/>
                  <a:pt x="0" y="5"/>
                </a:cubicBezTo>
                <a:lnTo>
                  <a:pt x="0" y="4"/>
                </a:lnTo>
                <a:cubicBezTo>
                  <a:pt x="7" y="1"/>
                  <a:pt x="12" y="0"/>
                  <a:pt x="18" y="0"/>
                </a:cubicBezTo>
                <a:cubicBezTo>
                  <a:pt x="22" y="0"/>
                  <a:pt x="25" y="0"/>
                  <a:pt x="29" y="0"/>
                </a:cubicBezTo>
                <a:cubicBezTo>
                  <a:pt x="30" y="0"/>
                  <a:pt x="33" y="0"/>
                  <a:pt x="35" y="0"/>
                </a:cubicBezTo>
                <a:cubicBezTo>
                  <a:pt x="38" y="0"/>
                  <a:pt x="39" y="0"/>
                  <a:pt x="41" y="1"/>
                </a:cubicBezTo>
                <a:cubicBezTo>
                  <a:pt x="45" y="1"/>
                  <a:pt x="48" y="2"/>
                  <a:pt x="51" y="3"/>
                </a:cubicBezTo>
                <a:cubicBezTo>
                  <a:pt x="52" y="3"/>
                  <a:pt x="53" y="4"/>
                  <a:pt x="54" y="4"/>
                </a:cubicBezTo>
                <a:cubicBezTo>
                  <a:pt x="55" y="5"/>
                  <a:pt x="55" y="6"/>
                  <a:pt x="54" y="7"/>
                </a:cubicBezTo>
                <a:cubicBezTo>
                  <a:pt x="54" y="8"/>
                  <a:pt x="52" y="7"/>
                  <a:pt x="51" y="7"/>
                </a:cubicBezTo>
                <a:cubicBezTo>
                  <a:pt x="49" y="6"/>
                  <a:pt x="47" y="5"/>
                  <a:pt x="45" y="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" name="Freeform 82"/>
          <p:cNvSpPr>
            <a:spLocks/>
          </p:cNvSpPr>
          <p:nvPr/>
        </p:nvSpPr>
        <p:spPr bwMode="auto">
          <a:xfrm>
            <a:off x="7820183" y="6389688"/>
            <a:ext cx="380683" cy="111125"/>
          </a:xfrm>
          <a:custGeom>
            <a:avLst/>
            <a:gdLst>
              <a:gd name="T0" fmla="*/ 1 w 45"/>
              <a:gd name="T1" fmla="*/ 3 h 13"/>
              <a:gd name="T2" fmla="*/ 0 w 45"/>
              <a:gd name="T3" fmla="*/ 3 h 13"/>
              <a:gd name="T4" fmla="*/ 2 w 45"/>
              <a:gd name="T5" fmla="*/ 2 h 13"/>
              <a:gd name="T6" fmla="*/ 3 w 45"/>
              <a:gd name="T7" fmla="*/ 1 h 13"/>
              <a:gd name="T8" fmla="*/ 20 w 45"/>
              <a:gd name="T9" fmla="*/ 0 h 13"/>
              <a:gd name="T10" fmla="*/ 39 w 45"/>
              <a:gd name="T11" fmla="*/ 2 h 13"/>
              <a:gd name="T12" fmla="*/ 43 w 45"/>
              <a:gd name="T13" fmla="*/ 3 h 13"/>
              <a:gd name="T14" fmla="*/ 44 w 45"/>
              <a:gd name="T15" fmla="*/ 5 h 13"/>
              <a:gd name="T16" fmla="*/ 42 w 45"/>
              <a:gd name="T17" fmla="*/ 5 h 13"/>
              <a:gd name="T18" fmla="*/ 42 w 45"/>
              <a:gd name="T19" fmla="*/ 13 h 13"/>
              <a:gd name="T20" fmla="*/ 41 w 45"/>
              <a:gd name="T21" fmla="*/ 13 h 13"/>
              <a:gd name="T22" fmla="*/ 38 w 45"/>
              <a:gd name="T23" fmla="*/ 12 h 13"/>
              <a:gd name="T24" fmla="*/ 37 w 45"/>
              <a:gd name="T25" fmla="*/ 12 h 13"/>
              <a:gd name="T26" fmla="*/ 36 w 45"/>
              <a:gd name="T27" fmla="*/ 12 h 13"/>
              <a:gd name="T28" fmla="*/ 36 w 45"/>
              <a:gd name="T29" fmla="*/ 11 h 13"/>
              <a:gd name="T30" fmla="*/ 35 w 45"/>
              <a:gd name="T31" fmla="*/ 9 h 13"/>
              <a:gd name="T32" fmla="*/ 36 w 45"/>
              <a:gd name="T33" fmla="*/ 7 h 13"/>
              <a:gd name="T34" fmla="*/ 35 w 45"/>
              <a:gd name="T35" fmla="*/ 3 h 13"/>
              <a:gd name="T36" fmla="*/ 20 w 45"/>
              <a:gd name="T37" fmla="*/ 1 h 13"/>
              <a:gd name="T38" fmla="*/ 1 w 45"/>
              <a:gd name="T39" fmla="*/ 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5" h="13">
                <a:moveTo>
                  <a:pt x="1" y="3"/>
                </a:moveTo>
                <a:cubicBezTo>
                  <a:pt x="1" y="3"/>
                  <a:pt x="0" y="3"/>
                  <a:pt x="0" y="3"/>
                </a:cubicBezTo>
                <a:cubicBezTo>
                  <a:pt x="0" y="2"/>
                  <a:pt x="1" y="2"/>
                  <a:pt x="2" y="2"/>
                </a:cubicBezTo>
                <a:cubicBezTo>
                  <a:pt x="2" y="2"/>
                  <a:pt x="3" y="1"/>
                  <a:pt x="3" y="1"/>
                </a:cubicBezTo>
                <a:cubicBezTo>
                  <a:pt x="10" y="0"/>
                  <a:pt x="14" y="0"/>
                  <a:pt x="20" y="0"/>
                </a:cubicBezTo>
                <a:cubicBezTo>
                  <a:pt x="25" y="0"/>
                  <a:pt x="33" y="0"/>
                  <a:pt x="39" y="2"/>
                </a:cubicBezTo>
                <a:cubicBezTo>
                  <a:pt x="41" y="2"/>
                  <a:pt x="42" y="2"/>
                  <a:pt x="43" y="3"/>
                </a:cubicBezTo>
                <a:cubicBezTo>
                  <a:pt x="44" y="3"/>
                  <a:pt x="45" y="4"/>
                  <a:pt x="44" y="5"/>
                </a:cubicBezTo>
                <a:cubicBezTo>
                  <a:pt x="43" y="5"/>
                  <a:pt x="42" y="5"/>
                  <a:pt x="42" y="5"/>
                </a:cubicBezTo>
                <a:cubicBezTo>
                  <a:pt x="41" y="8"/>
                  <a:pt x="42" y="11"/>
                  <a:pt x="42" y="13"/>
                </a:cubicBezTo>
                <a:cubicBezTo>
                  <a:pt x="41" y="13"/>
                  <a:pt x="41" y="13"/>
                  <a:pt x="41" y="13"/>
                </a:cubicBezTo>
                <a:cubicBezTo>
                  <a:pt x="40" y="13"/>
                  <a:pt x="39" y="13"/>
                  <a:pt x="38" y="12"/>
                </a:cubicBezTo>
                <a:cubicBezTo>
                  <a:pt x="38" y="12"/>
                  <a:pt x="38" y="12"/>
                  <a:pt x="37" y="12"/>
                </a:cubicBezTo>
                <a:cubicBezTo>
                  <a:pt x="37" y="12"/>
                  <a:pt x="36" y="12"/>
                  <a:pt x="36" y="12"/>
                </a:cubicBezTo>
                <a:cubicBezTo>
                  <a:pt x="36" y="12"/>
                  <a:pt x="36" y="11"/>
                  <a:pt x="36" y="11"/>
                </a:cubicBezTo>
                <a:cubicBezTo>
                  <a:pt x="35" y="11"/>
                  <a:pt x="35" y="9"/>
                  <a:pt x="35" y="9"/>
                </a:cubicBezTo>
                <a:cubicBezTo>
                  <a:pt x="35" y="8"/>
                  <a:pt x="35" y="7"/>
                  <a:pt x="36" y="7"/>
                </a:cubicBezTo>
                <a:cubicBezTo>
                  <a:pt x="36" y="6"/>
                  <a:pt x="35" y="4"/>
                  <a:pt x="35" y="3"/>
                </a:cubicBezTo>
                <a:cubicBezTo>
                  <a:pt x="35" y="2"/>
                  <a:pt x="21" y="1"/>
                  <a:pt x="20" y="1"/>
                </a:cubicBezTo>
                <a:cubicBezTo>
                  <a:pt x="14" y="1"/>
                  <a:pt x="7" y="2"/>
                  <a:pt x="1" y="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7" name="Rectangle 83"/>
          <p:cNvSpPr>
            <a:spLocks noChangeArrowheads="1"/>
          </p:cNvSpPr>
          <p:nvPr/>
        </p:nvSpPr>
        <p:spPr bwMode="auto">
          <a:xfrm>
            <a:off x="7991078" y="6308725"/>
            <a:ext cx="8731" cy="77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8" name="Rectangle 84"/>
          <p:cNvSpPr>
            <a:spLocks noChangeArrowheads="1"/>
          </p:cNvSpPr>
          <p:nvPr/>
        </p:nvSpPr>
        <p:spPr bwMode="auto">
          <a:xfrm>
            <a:off x="8012906" y="6397625"/>
            <a:ext cx="17463" cy="77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9" name="Rectangle 85"/>
          <p:cNvSpPr>
            <a:spLocks noChangeArrowheads="1"/>
          </p:cNvSpPr>
          <p:nvPr/>
        </p:nvSpPr>
        <p:spPr bwMode="auto">
          <a:xfrm>
            <a:off x="8044656" y="6397625"/>
            <a:ext cx="17463" cy="77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8076485" y="6407150"/>
            <a:ext cx="15716" cy="682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1" name="Freeform 87"/>
          <p:cNvSpPr>
            <a:spLocks/>
          </p:cNvSpPr>
          <p:nvPr/>
        </p:nvSpPr>
        <p:spPr bwMode="auto">
          <a:xfrm>
            <a:off x="7831693" y="6346825"/>
            <a:ext cx="337027" cy="50800"/>
          </a:xfrm>
          <a:custGeom>
            <a:avLst/>
            <a:gdLst>
              <a:gd name="T0" fmla="*/ 34 w 40"/>
              <a:gd name="T1" fmla="*/ 4 h 6"/>
              <a:gd name="T2" fmla="*/ 30 w 40"/>
              <a:gd name="T3" fmla="*/ 3 h 6"/>
              <a:gd name="T4" fmla="*/ 25 w 40"/>
              <a:gd name="T5" fmla="*/ 2 h 6"/>
              <a:gd name="T6" fmla="*/ 16 w 40"/>
              <a:gd name="T7" fmla="*/ 2 h 6"/>
              <a:gd name="T8" fmla="*/ 8 w 40"/>
              <a:gd name="T9" fmla="*/ 2 h 6"/>
              <a:gd name="T10" fmla="*/ 1 w 40"/>
              <a:gd name="T11" fmla="*/ 4 h 6"/>
              <a:gd name="T12" fmla="*/ 0 w 40"/>
              <a:gd name="T13" fmla="*/ 4 h 6"/>
              <a:gd name="T14" fmla="*/ 0 w 40"/>
              <a:gd name="T15" fmla="*/ 3 h 6"/>
              <a:gd name="T16" fmla="*/ 6 w 40"/>
              <a:gd name="T17" fmla="*/ 1 h 6"/>
              <a:gd name="T18" fmla="*/ 21 w 40"/>
              <a:gd name="T19" fmla="*/ 0 h 6"/>
              <a:gd name="T20" fmla="*/ 30 w 40"/>
              <a:gd name="T21" fmla="*/ 1 h 6"/>
              <a:gd name="T22" fmla="*/ 37 w 40"/>
              <a:gd name="T23" fmla="*/ 3 h 6"/>
              <a:gd name="T24" fmla="*/ 39 w 40"/>
              <a:gd name="T25" fmla="*/ 3 h 6"/>
              <a:gd name="T26" fmla="*/ 39 w 40"/>
              <a:gd name="T27" fmla="*/ 5 h 6"/>
              <a:gd name="T28" fmla="*/ 37 w 40"/>
              <a:gd name="T29" fmla="*/ 5 h 6"/>
              <a:gd name="T30" fmla="*/ 34 w 40"/>
              <a:gd name="T31" fmla="*/ 4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0" h="6">
                <a:moveTo>
                  <a:pt x="34" y="4"/>
                </a:moveTo>
                <a:cubicBezTo>
                  <a:pt x="33" y="4"/>
                  <a:pt x="31" y="3"/>
                  <a:pt x="30" y="3"/>
                </a:cubicBezTo>
                <a:cubicBezTo>
                  <a:pt x="28" y="3"/>
                  <a:pt x="26" y="2"/>
                  <a:pt x="25" y="2"/>
                </a:cubicBezTo>
                <a:cubicBezTo>
                  <a:pt x="22" y="2"/>
                  <a:pt x="19" y="2"/>
                  <a:pt x="16" y="2"/>
                </a:cubicBezTo>
                <a:cubicBezTo>
                  <a:pt x="13" y="2"/>
                  <a:pt x="10" y="2"/>
                  <a:pt x="8" y="2"/>
                </a:cubicBezTo>
                <a:cubicBezTo>
                  <a:pt x="5" y="2"/>
                  <a:pt x="3" y="3"/>
                  <a:pt x="1" y="4"/>
                </a:cubicBezTo>
                <a:lnTo>
                  <a:pt x="0" y="4"/>
                </a:lnTo>
                <a:lnTo>
                  <a:pt x="0" y="3"/>
                </a:lnTo>
                <a:cubicBezTo>
                  <a:pt x="1" y="2"/>
                  <a:pt x="5" y="1"/>
                  <a:pt x="6" y="1"/>
                </a:cubicBezTo>
                <a:cubicBezTo>
                  <a:pt x="11" y="0"/>
                  <a:pt x="16" y="0"/>
                  <a:pt x="21" y="0"/>
                </a:cubicBezTo>
                <a:cubicBezTo>
                  <a:pt x="24" y="0"/>
                  <a:pt x="27" y="0"/>
                  <a:pt x="30" y="1"/>
                </a:cubicBezTo>
                <a:cubicBezTo>
                  <a:pt x="32" y="1"/>
                  <a:pt x="35" y="2"/>
                  <a:pt x="37" y="3"/>
                </a:cubicBezTo>
                <a:cubicBezTo>
                  <a:pt x="37" y="3"/>
                  <a:pt x="39" y="3"/>
                  <a:pt x="39" y="3"/>
                </a:cubicBezTo>
                <a:cubicBezTo>
                  <a:pt x="40" y="4"/>
                  <a:pt x="40" y="5"/>
                  <a:pt x="39" y="5"/>
                </a:cubicBezTo>
                <a:cubicBezTo>
                  <a:pt x="39" y="6"/>
                  <a:pt x="38" y="5"/>
                  <a:pt x="37" y="5"/>
                </a:cubicBezTo>
                <a:lnTo>
                  <a:pt x="34" y="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2" name="Freeform 88"/>
          <p:cNvSpPr>
            <a:spLocks/>
          </p:cNvSpPr>
          <p:nvPr/>
        </p:nvSpPr>
        <p:spPr bwMode="auto">
          <a:xfrm>
            <a:off x="8037671" y="6259513"/>
            <a:ext cx="31433" cy="77787"/>
          </a:xfrm>
          <a:custGeom>
            <a:avLst/>
            <a:gdLst>
              <a:gd name="T0" fmla="*/ 2 w 4"/>
              <a:gd name="T1" fmla="*/ 6 h 9"/>
              <a:gd name="T2" fmla="*/ 2 w 4"/>
              <a:gd name="T3" fmla="*/ 9 h 9"/>
              <a:gd name="T4" fmla="*/ 4 w 4"/>
              <a:gd name="T5" fmla="*/ 9 h 9"/>
              <a:gd name="T6" fmla="*/ 3 w 4"/>
              <a:gd name="T7" fmla="*/ 6 h 9"/>
              <a:gd name="T8" fmla="*/ 2 w 4"/>
              <a:gd name="T9" fmla="*/ 3 h 9"/>
              <a:gd name="T10" fmla="*/ 0 w 4"/>
              <a:gd name="T11" fmla="*/ 2 h 9"/>
              <a:gd name="T12" fmla="*/ 2 w 4"/>
              <a:gd name="T13" fmla="*/ 6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" h="9">
                <a:moveTo>
                  <a:pt x="2" y="6"/>
                </a:moveTo>
                <a:cubicBezTo>
                  <a:pt x="2" y="7"/>
                  <a:pt x="2" y="9"/>
                  <a:pt x="2" y="9"/>
                </a:cubicBezTo>
                <a:lnTo>
                  <a:pt x="4" y="9"/>
                </a:lnTo>
                <a:cubicBezTo>
                  <a:pt x="4" y="9"/>
                  <a:pt x="4" y="7"/>
                  <a:pt x="3" y="6"/>
                </a:cubicBezTo>
                <a:cubicBezTo>
                  <a:pt x="3" y="5"/>
                  <a:pt x="2" y="3"/>
                  <a:pt x="2" y="3"/>
                </a:cubicBezTo>
                <a:cubicBezTo>
                  <a:pt x="1" y="2"/>
                  <a:pt x="0" y="0"/>
                  <a:pt x="0" y="2"/>
                </a:cubicBezTo>
                <a:cubicBezTo>
                  <a:pt x="0" y="2"/>
                  <a:pt x="1" y="4"/>
                  <a:pt x="2" y="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3" name="Freeform 89"/>
          <p:cNvSpPr>
            <a:spLocks/>
          </p:cNvSpPr>
          <p:nvPr/>
        </p:nvSpPr>
        <p:spPr bwMode="auto">
          <a:xfrm>
            <a:off x="8022113" y="6276975"/>
            <a:ext cx="24448" cy="60325"/>
          </a:xfrm>
          <a:custGeom>
            <a:avLst/>
            <a:gdLst>
              <a:gd name="T0" fmla="*/ 1 w 3"/>
              <a:gd name="T1" fmla="*/ 4 h 7"/>
              <a:gd name="T2" fmla="*/ 2 w 3"/>
              <a:gd name="T3" fmla="*/ 7 h 7"/>
              <a:gd name="T4" fmla="*/ 3 w 3"/>
              <a:gd name="T5" fmla="*/ 7 h 7"/>
              <a:gd name="T6" fmla="*/ 2 w 3"/>
              <a:gd name="T7" fmla="*/ 4 h 7"/>
              <a:gd name="T8" fmla="*/ 1 w 3"/>
              <a:gd name="T9" fmla="*/ 2 h 7"/>
              <a:gd name="T10" fmla="*/ 0 w 3"/>
              <a:gd name="T11" fmla="*/ 1 h 7"/>
              <a:gd name="T12" fmla="*/ 1 w 3"/>
              <a:gd name="T13" fmla="*/ 4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" h="7">
                <a:moveTo>
                  <a:pt x="1" y="4"/>
                </a:moveTo>
                <a:cubicBezTo>
                  <a:pt x="2" y="5"/>
                  <a:pt x="2" y="7"/>
                  <a:pt x="2" y="7"/>
                </a:cubicBezTo>
                <a:lnTo>
                  <a:pt x="3" y="7"/>
                </a:lnTo>
                <a:cubicBezTo>
                  <a:pt x="3" y="7"/>
                  <a:pt x="3" y="6"/>
                  <a:pt x="2" y="4"/>
                </a:cubicBezTo>
                <a:cubicBezTo>
                  <a:pt x="2" y="3"/>
                  <a:pt x="1" y="2"/>
                  <a:pt x="1" y="2"/>
                </a:cubicBezTo>
                <a:cubicBezTo>
                  <a:pt x="1" y="1"/>
                  <a:pt x="0" y="0"/>
                  <a:pt x="0" y="1"/>
                </a:cubicBezTo>
                <a:cubicBezTo>
                  <a:pt x="1" y="1"/>
                  <a:pt x="1" y="3"/>
                  <a:pt x="1" y="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4" name="Freeform 90"/>
          <p:cNvSpPr>
            <a:spLocks/>
          </p:cNvSpPr>
          <p:nvPr/>
        </p:nvSpPr>
        <p:spPr bwMode="auto">
          <a:xfrm>
            <a:off x="8006556" y="6286500"/>
            <a:ext cx="17463" cy="50800"/>
          </a:xfrm>
          <a:custGeom>
            <a:avLst/>
            <a:gdLst>
              <a:gd name="T0" fmla="*/ 1 w 2"/>
              <a:gd name="T1" fmla="*/ 4 h 6"/>
              <a:gd name="T2" fmla="*/ 1 w 2"/>
              <a:gd name="T3" fmla="*/ 6 h 6"/>
              <a:gd name="T4" fmla="*/ 2 w 2"/>
              <a:gd name="T5" fmla="*/ 6 h 6"/>
              <a:gd name="T6" fmla="*/ 2 w 2"/>
              <a:gd name="T7" fmla="*/ 4 h 6"/>
              <a:gd name="T8" fmla="*/ 1 w 2"/>
              <a:gd name="T9" fmla="*/ 2 h 6"/>
              <a:gd name="T10" fmla="*/ 1 w 2"/>
              <a:gd name="T11" fmla="*/ 1 h 6"/>
              <a:gd name="T12" fmla="*/ 1 w 2"/>
              <a:gd name="T13" fmla="*/ 4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" h="6">
                <a:moveTo>
                  <a:pt x="1" y="4"/>
                </a:moveTo>
                <a:cubicBezTo>
                  <a:pt x="2" y="5"/>
                  <a:pt x="1" y="6"/>
                  <a:pt x="1" y="6"/>
                </a:cubicBezTo>
                <a:lnTo>
                  <a:pt x="2" y="6"/>
                </a:lnTo>
                <a:cubicBezTo>
                  <a:pt x="2" y="6"/>
                  <a:pt x="2" y="5"/>
                  <a:pt x="2" y="4"/>
                </a:cubicBezTo>
                <a:cubicBezTo>
                  <a:pt x="2" y="3"/>
                  <a:pt x="1" y="2"/>
                  <a:pt x="1" y="2"/>
                </a:cubicBezTo>
                <a:cubicBezTo>
                  <a:pt x="1" y="1"/>
                  <a:pt x="0" y="0"/>
                  <a:pt x="1" y="1"/>
                </a:cubicBezTo>
                <a:cubicBezTo>
                  <a:pt x="1" y="1"/>
                  <a:pt x="1" y="3"/>
                  <a:pt x="1" y="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5" name="Freeform 91"/>
          <p:cNvSpPr>
            <a:spLocks/>
          </p:cNvSpPr>
          <p:nvPr/>
        </p:nvSpPr>
        <p:spPr bwMode="auto">
          <a:xfrm>
            <a:off x="7998698" y="6113463"/>
            <a:ext cx="15717" cy="17462"/>
          </a:xfrm>
          <a:custGeom>
            <a:avLst/>
            <a:gdLst>
              <a:gd name="T0" fmla="*/ 1 w 2"/>
              <a:gd name="T1" fmla="*/ 1 h 2"/>
              <a:gd name="T2" fmla="*/ 1 w 2"/>
              <a:gd name="T3" fmla="*/ 2 h 2"/>
              <a:gd name="T4" fmla="*/ 2 w 2"/>
              <a:gd name="T5" fmla="*/ 2 h 2"/>
              <a:gd name="T6" fmla="*/ 1 w 2"/>
              <a:gd name="T7" fmla="*/ 1 h 2"/>
              <a:gd name="T8" fmla="*/ 1 w 2"/>
              <a:gd name="T9" fmla="*/ 1 h 2"/>
              <a:gd name="T10" fmla="*/ 0 w 2"/>
              <a:gd name="T11" fmla="*/ 1 h 2"/>
              <a:gd name="T12" fmla="*/ 1 w 2"/>
              <a:gd name="T13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" h="2">
                <a:moveTo>
                  <a:pt x="1" y="1"/>
                </a:moveTo>
                <a:cubicBezTo>
                  <a:pt x="1" y="2"/>
                  <a:pt x="1" y="2"/>
                  <a:pt x="1" y="2"/>
                </a:cubicBezTo>
                <a:lnTo>
                  <a:pt x="2" y="2"/>
                </a:lnTo>
                <a:cubicBezTo>
                  <a:pt x="2" y="2"/>
                  <a:pt x="2" y="1"/>
                  <a:pt x="1" y="1"/>
                </a:cubicBezTo>
                <a:cubicBezTo>
                  <a:pt x="1" y="1"/>
                  <a:pt x="1" y="1"/>
                  <a:pt x="1" y="1"/>
                </a:cubicBezTo>
                <a:cubicBezTo>
                  <a:pt x="0" y="1"/>
                  <a:pt x="0" y="0"/>
                  <a:pt x="0" y="1"/>
                </a:cubicBezTo>
                <a:cubicBezTo>
                  <a:pt x="0" y="1"/>
                  <a:pt x="1" y="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6" name="Freeform 92"/>
          <p:cNvSpPr>
            <a:spLocks/>
          </p:cNvSpPr>
          <p:nvPr/>
        </p:nvSpPr>
        <p:spPr bwMode="auto">
          <a:xfrm>
            <a:off x="8043148" y="6251575"/>
            <a:ext cx="50641" cy="85725"/>
          </a:xfrm>
          <a:custGeom>
            <a:avLst/>
            <a:gdLst>
              <a:gd name="T0" fmla="*/ 3 w 6"/>
              <a:gd name="T1" fmla="*/ 7 h 10"/>
              <a:gd name="T2" fmla="*/ 4 w 6"/>
              <a:gd name="T3" fmla="*/ 10 h 10"/>
              <a:gd name="T4" fmla="*/ 6 w 6"/>
              <a:gd name="T5" fmla="*/ 10 h 10"/>
              <a:gd name="T6" fmla="*/ 5 w 6"/>
              <a:gd name="T7" fmla="*/ 7 h 10"/>
              <a:gd name="T8" fmla="*/ 3 w 6"/>
              <a:gd name="T9" fmla="*/ 3 h 10"/>
              <a:gd name="T10" fmla="*/ 1 w 6"/>
              <a:gd name="T11" fmla="*/ 2 h 10"/>
              <a:gd name="T12" fmla="*/ 3 w 6"/>
              <a:gd name="T13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" h="10">
                <a:moveTo>
                  <a:pt x="3" y="7"/>
                </a:moveTo>
                <a:cubicBezTo>
                  <a:pt x="4" y="8"/>
                  <a:pt x="4" y="10"/>
                  <a:pt x="4" y="10"/>
                </a:cubicBezTo>
                <a:lnTo>
                  <a:pt x="6" y="10"/>
                </a:lnTo>
                <a:cubicBezTo>
                  <a:pt x="6" y="10"/>
                  <a:pt x="6" y="8"/>
                  <a:pt x="5" y="7"/>
                </a:cubicBezTo>
                <a:cubicBezTo>
                  <a:pt x="5" y="6"/>
                  <a:pt x="3" y="3"/>
                  <a:pt x="3" y="3"/>
                </a:cubicBezTo>
                <a:cubicBezTo>
                  <a:pt x="2" y="2"/>
                  <a:pt x="0" y="0"/>
                  <a:pt x="1" y="2"/>
                </a:cubicBezTo>
                <a:cubicBezTo>
                  <a:pt x="1" y="2"/>
                  <a:pt x="3" y="5"/>
                  <a:pt x="3" y="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7" name="Freeform 93"/>
          <p:cNvSpPr>
            <a:spLocks/>
          </p:cNvSpPr>
          <p:nvPr/>
        </p:nvSpPr>
        <p:spPr bwMode="auto">
          <a:xfrm>
            <a:off x="7904163" y="6191250"/>
            <a:ext cx="244475" cy="188913"/>
          </a:xfrm>
          <a:custGeom>
            <a:avLst/>
            <a:gdLst>
              <a:gd name="T0" fmla="*/ 25 w 29"/>
              <a:gd name="T1" fmla="*/ 20 h 22"/>
              <a:gd name="T2" fmla="*/ 29 w 29"/>
              <a:gd name="T3" fmla="*/ 22 h 22"/>
              <a:gd name="T4" fmla="*/ 23 w 29"/>
              <a:gd name="T5" fmla="*/ 7 h 22"/>
              <a:gd name="T6" fmla="*/ 3 w 29"/>
              <a:gd name="T7" fmla="*/ 3 h 22"/>
              <a:gd name="T8" fmla="*/ 0 w 29"/>
              <a:gd name="T9" fmla="*/ 6 h 22"/>
              <a:gd name="T10" fmla="*/ 5 w 29"/>
              <a:gd name="T11" fmla="*/ 4 h 22"/>
              <a:gd name="T12" fmla="*/ 24 w 29"/>
              <a:gd name="T13" fmla="*/ 14 h 22"/>
              <a:gd name="T14" fmla="*/ 25 w 29"/>
              <a:gd name="T15" fmla="*/ 20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" h="22">
                <a:moveTo>
                  <a:pt x="25" y="20"/>
                </a:moveTo>
                <a:lnTo>
                  <a:pt x="29" y="22"/>
                </a:lnTo>
                <a:cubicBezTo>
                  <a:pt x="29" y="22"/>
                  <a:pt x="28" y="12"/>
                  <a:pt x="23" y="7"/>
                </a:cubicBezTo>
                <a:cubicBezTo>
                  <a:pt x="18" y="2"/>
                  <a:pt x="10" y="0"/>
                  <a:pt x="3" y="3"/>
                </a:cubicBezTo>
                <a:cubicBezTo>
                  <a:pt x="3" y="3"/>
                  <a:pt x="0" y="5"/>
                  <a:pt x="0" y="6"/>
                </a:cubicBezTo>
                <a:cubicBezTo>
                  <a:pt x="0" y="6"/>
                  <a:pt x="2" y="4"/>
                  <a:pt x="5" y="4"/>
                </a:cubicBezTo>
                <a:cubicBezTo>
                  <a:pt x="13" y="2"/>
                  <a:pt x="22" y="6"/>
                  <a:pt x="24" y="14"/>
                </a:cubicBezTo>
                <a:cubicBezTo>
                  <a:pt x="25" y="19"/>
                  <a:pt x="25" y="20"/>
                  <a:pt x="25" y="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8" name="Freeform 94"/>
          <p:cNvSpPr>
            <a:spLocks/>
          </p:cNvSpPr>
          <p:nvPr/>
        </p:nvSpPr>
        <p:spPr bwMode="auto">
          <a:xfrm>
            <a:off x="7949088" y="6191250"/>
            <a:ext cx="94298" cy="17463"/>
          </a:xfrm>
          <a:custGeom>
            <a:avLst/>
            <a:gdLst>
              <a:gd name="T0" fmla="*/ 0 w 11"/>
              <a:gd name="T1" fmla="*/ 1 h 2"/>
              <a:gd name="T2" fmla="*/ 5 w 11"/>
              <a:gd name="T3" fmla="*/ 0 h 2"/>
              <a:gd name="T4" fmla="*/ 10 w 11"/>
              <a:gd name="T5" fmla="*/ 0 h 2"/>
              <a:gd name="T6" fmla="*/ 10 w 11"/>
              <a:gd name="T7" fmla="*/ 2 h 2"/>
              <a:gd name="T8" fmla="*/ 5 w 11"/>
              <a:gd name="T9" fmla="*/ 1 h 2"/>
              <a:gd name="T10" fmla="*/ 1 w 11"/>
              <a:gd name="T11" fmla="*/ 1 h 2"/>
              <a:gd name="T12" fmla="*/ 0 w 11"/>
              <a:gd name="T13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2">
                <a:moveTo>
                  <a:pt x="0" y="1"/>
                </a:moveTo>
                <a:cubicBezTo>
                  <a:pt x="1" y="0"/>
                  <a:pt x="3" y="0"/>
                  <a:pt x="5" y="0"/>
                </a:cubicBezTo>
                <a:cubicBezTo>
                  <a:pt x="7" y="0"/>
                  <a:pt x="9" y="0"/>
                  <a:pt x="10" y="0"/>
                </a:cubicBezTo>
                <a:cubicBezTo>
                  <a:pt x="11" y="1"/>
                  <a:pt x="11" y="2"/>
                  <a:pt x="10" y="2"/>
                </a:cubicBezTo>
                <a:cubicBezTo>
                  <a:pt x="9" y="1"/>
                  <a:pt x="7" y="1"/>
                  <a:pt x="5" y="1"/>
                </a:cubicBezTo>
                <a:cubicBezTo>
                  <a:pt x="3" y="1"/>
                  <a:pt x="2" y="1"/>
                  <a:pt x="1" y="1"/>
                </a:cubicBezTo>
                <a:cubicBezTo>
                  <a:pt x="0" y="1"/>
                  <a:pt x="0" y="1"/>
                  <a:pt x="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9" name="Freeform 95"/>
          <p:cNvSpPr>
            <a:spLocks/>
          </p:cNvSpPr>
          <p:nvPr/>
        </p:nvSpPr>
        <p:spPr bwMode="auto">
          <a:xfrm>
            <a:off x="7949088" y="6148388"/>
            <a:ext cx="94298" cy="17462"/>
          </a:xfrm>
          <a:custGeom>
            <a:avLst/>
            <a:gdLst>
              <a:gd name="T0" fmla="*/ 0 w 11"/>
              <a:gd name="T1" fmla="*/ 0 h 2"/>
              <a:gd name="T2" fmla="*/ 5 w 11"/>
              <a:gd name="T3" fmla="*/ 0 h 2"/>
              <a:gd name="T4" fmla="*/ 10 w 11"/>
              <a:gd name="T5" fmla="*/ 0 h 2"/>
              <a:gd name="T6" fmla="*/ 10 w 11"/>
              <a:gd name="T7" fmla="*/ 1 h 2"/>
              <a:gd name="T8" fmla="*/ 5 w 11"/>
              <a:gd name="T9" fmla="*/ 0 h 2"/>
              <a:gd name="T10" fmla="*/ 1 w 11"/>
              <a:gd name="T11" fmla="*/ 1 h 2"/>
              <a:gd name="T12" fmla="*/ 0 w 11"/>
              <a:gd name="T13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2">
                <a:moveTo>
                  <a:pt x="0" y="0"/>
                </a:moveTo>
                <a:cubicBezTo>
                  <a:pt x="1" y="0"/>
                  <a:pt x="3" y="0"/>
                  <a:pt x="5" y="0"/>
                </a:cubicBezTo>
                <a:cubicBezTo>
                  <a:pt x="7" y="0"/>
                  <a:pt x="9" y="0"/>
                  <a:pt x="10" y="0"/>
                </a:cubicBezTo>
                <a:cubicBezTo>
                  <a:pt x="11" y="1"/>
                  <a:pt x="11" y="2"/>
                  <a:pt x="10" y="1"/>
                </a:cubicBezTo>
                <a:cubicBezTo>
                  <a:pt x="9" y="1"/>
                  <a:pt x="7" y="0"/>
                  <a:pt x="5" y="0"/>
                </a:cubicBezTo>
                <a:cubicBezTo>
                  <a:pt x="3" y="0"/>
                  <a:pt x="2" y="1"/>
                  <a:pt x="1" y="1"/>
                </a:cubicBezTo>
                <a:cubicBezTo>
                  <a:pt x="0" y="1"/>
                  <a:pt x="0" y="0"/>
                  <a:pt x="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0" name="Freeform 96"/>
          <p:cNvSpPr>
            <a:spLocks/>
          </p:cNvSpPr>
          <p:nvPr/>
        </p:nvSpPr>
        <p:spPr bwMode="auto">
          <a:xfrm>
            <a:off x="7949088" y="6130925"/>
            <a:ext cx="94298" cy="17463"/>
          </a:xfrm>
          <a:custGeom>
            <a:avLst/>
            <a:gdLst>
              <a:gd name="T0" fmla="*/ 0 w 11"/>
              <a:gd name="T1" fmla="*/ 1 h 2"/>
              <a:gd name="T2" fmla="*/ 5 w 11"/>
              <a:gd name="T3" fmla="*/ 0 h 2"/>
              <a:gd name="T4" fmla="*/ 10 w 11"/>
              <a:gd name="T5" fmla="*/ 1 h 2"/>
              <a:gd name="T6" fmla="*/ 10 w 11"/>
              <a:gd name="T7" fmla="*/ 2 h 2"/>
              <a:gd name="T8" fmla="*/ 5 w 11"/>
              <a:gd name="T9" fmla="*/ 1 h 2"/>
              <a:gd name="T10" fmla="*/ 1 w 11"/>
              <a:gd name="T11" fmla="*/ 1 h 2"/>
              <a:gd name="T12" fmla="*/ 0 w 11"/>
              <a:gd name="T13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2">
                <a:moveTo>
                  <a:pt x="0" y="1"/>
                </a:moveTo>
                <a:cubicBezTo>
                  <a:pt x="1" y="1"/>
                  <a:pt x="3" y="0"/>
                  <a:pt x="5" y="0"/>
                </a:cubicBezTo>
                <a:cubicBezTo>
                  <a:pt x="7" y="0"/>
                  <a:pt x="9" y="0"/>
                  <a:pt x="10" y="1"/>
                </a:cubicBezTo>
                <a:cubicBezTo>
                  <a:pt x="11" y="1"/>
                  <a:pt x="11" y="2"/>
                  <a:pt x="10" y="2"/>
                </a:cubicBezTo>
                <a:cubicBezTo>
                  <a:pt x="9" y="2"/>
                  <a:pt x="7" y="1"/>
                  <a:pt x="5" y="1"/>
                </a:cubicBezTo>
                <a:cubicBezTo>
                  <a:pt x="3" y="1"/>
                  <a:pt x="2" y="1"/>
                  <a:pt x="1" y="1"/>
                </a:cubicBezTo>
                <a:cubicBezTo>
                  <a:pt x="0" y="2"/>
                  <a:pt x="0" y="1"/>
                  <a:pt x="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1" name="Rectangle 97"/>
          <p:cNvSpPr>
            <a:spLocks noChangeArrowheads="1"/>
          </p:cNvSpPr>
          <p:nvPr/>
        </p:nvSpPr>
        <p:spPr bwMode="auto">
          <a:xfrm>
            <a:off x="7991078" y="6059488"/>
            <a:ext cx="8731" cy="25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2" name="Rectangle 98"/>
          <p:cNvSpPr>
            <a:spLocks noChangeArrowheads="1"/>
          </p:cNvSpPr>
          <p:nvPr/>
        </p:nvSpPr>
        <p:spPr bwMode="auto">
          <a:xfrm>
            <a:off x="8006238" y="6156325"/>
            <a:ext cx="24448" cy="34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3" name="Freeform 99"/>
          <p:cNvSpPr>
            <a:spLocks/>
          </p:cNvSpPr>
          <p:nvPr/>
        </p:nvSpPr>
        <p:spPr bwMode="auto">
          <a:xfrm>
            <a:off x="7949565" y="6103938"/>
            <a:ext cx="83820" cy="34925"/>
          </a:xfrm>
          <a:custGeom>
            <a:avLst/>
            <a:gdLst>
              <a:gd name="T0" fmla="*/ 10 w 10"/>
              <a:gd name="T1" fmla="*/ 4 h 4"/>
              <a:gd name="T2" fmla="*/ 9 w 10"/>
              <a:gd name="T3" fmla="*/ 2 h 4"/>
              <a:gd name="T4" fmla="*/ 3 w 10"/>
              <a:gd name="T5" fmla="*/ 1 h 4"/>
              <a:gd name="T6" fmla="*/ 0 w 10"/>
              <a:gd name="T7" fmla="*/ 4 h 4"/>
              <a:gd name="T8" fmla="*/ 10 w 10"/>
              <a:gd name="T9" fmla="*/ 4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" h="4">
                <a:moveTo>
                  <a:pt x="10" y="4"/>
                </a:moveTo>
                <a:cubicBezTo>
                  <a:pt x="10" y="4"/>
                  <a:pt x="10" y="4"/>
                  <a:pt x="9" y="2"/>
                </a:cubicBezTo>
                <a:cubicBezTo>
                  <a:pt x="7" y="0"/>
                  <a:pt x="4" y="0"/>
                  <a:pt x="3" y="1"/>
                </a:cubicBezTo>
                <a:cubicBezTo>
                  <a:pt x="1" y="2"/>
                  <a:pt x="0" y="4"/>
                  <a:pt x="0" y="4"/>
                </a:cubicBezTo>
                <a:lnTo>
                  <a:pt x="10" y="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4" name="Oval 100"/>
          <p:cNvSpPr>
            <a:spLocks noChangeArrowheads="1"/>
          </p:cNvSpPr>
          <p:nvPr/>
        </p:nvSpPr>
        <p:spPr bwMode="auto">
          <a:xfrm>
            <a:off x="7984410" y="6096000"/>
            <a:ext cx="15716" cy="17463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5" name="Rectangle 101"/>
          <p:cNvSpPr>
            <a:spLocks noChangeArrowheads="1"/>
          </p:cNvSpPr>
          <p:nvPr/>
        </p:nvSpPr>
        <p:spPr bwMode="auto">
          <a:xfrm>
            <a:off x="7461805" y="5803900"/>
            <a:ext cx="476726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4600">
                <a:solidFill>
                  <a:srgbClr val="FFFFFF"/>
                </a:solidFill>
                <a:latin typeface="Minion Display" pitchFamily="18" charset="0"/>
              </a:rPr>
              <a:t>O</a:t>
            </a:r>
            <a:endParaRPr lang="en-US" sz="46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086600" y="6400800"/>
            <a:ext cx="1939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0B6AB-30A7-463E-946F-9D74FA8EFF9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800" b="1">
          <a:solidFill>
            <a:srgbClr val="FFFF9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FF99"/>
        </a:buClr>
        <a:buChar char="•"/>
        <a:defRPr sz="2400" b="1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9BCDFF"/>
        </a:buClr>
        <a:buSzPct val="65000"/>
        <a:buFont typeface="CommonBullets" pitchFamily="34" charset="2"/>
        <a:buChar char="+"/>
        <a:defRPr sz="2200" b="1">
          <a:solidFill>
            <a:srgbClr val="9BCDF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s.ca.gov/" TargetMode="External"/><Relationship Id="rId2" Type="http://schemas.openxmlformats.org/officeDocument/2006/relationships/hyperlink" Target="http://www.lao.ca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cgov.org/rov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Propositions 30 and 38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Legislative Analyst’s Office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609600" y="6248400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www.lao.ca.gov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819400" y="4114800"/>
            <a:ext cx="5486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Presented to: 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</a:rPr>
              <a:t>Alameda County Office of Education</a:t>
            </a:r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en-US" dirty="0" smtClean="0">
                <a:solidFill>
                  <a:schemeClr val="bg1"/>
                </a:solidFill>
              </a:rPr>
              <a:t>September 12, 2012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Temporary Tax Increases</a:t>
            </a:r>
            <a:endParaRPr lang="en-US" dirty="0"/>
          </a:p>
        </p:txBody>
      </p:sp>
      <p:sp>
        <p:nvSpPr>
          <p:cNvPr id="4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85800" y="2438400"/>
            <a:ext cx="7772400" cy="39624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Sales Tax Increase (0.25 Percent) for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Four Years</a:t>
            </a:r>
          </a:p>
          <a:p>
            <a:endParaRPr lang="en-US" sz="1200" dirty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Personal Income Tax Increase for Seven Years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10.3 percent on $250,000 to $300,000 (single).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11.3 percent on $300,000 to $500,000 (single).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12.3 percent over $500,000 (single).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05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State Tax </a:t>
            </a:r>
            <a:r>
              <a:rPr lang="en-US" dirty="0" smtClean="0"/>
              <a:t>Revenues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$6 Billion </a:t>
            </a:r>
            <a:r>
              <a:rPr lang="en-US" dirty="0"/>
              <a:t>A</a:t>
            </a:r>
            <a:r>
              <a:rPr lang="en-US" dirty="0" smtClean="0"/>
              <a:t>verage </a:t>
            </a:r>
            <a:r>
              <a:rPr lang="en-US" dirty="0"/>
              <a:t>A</a:t>
            </a:r>
            <a:r>
              <a:rPr lang="en-US" dirty="0" smtClean="0"/>
              <a:t>nnual Revenues Through 2016-17</a:t>
            </a:r>
          </a:p>
          <a:p>
            <a:endParaRPr lang="en-US" dirty="0" smtClean="0"/>
          </a:p>
          <a:p>
            <a:r>
              <a:rPr lang="en-US" dirty="0" smtClean="0"/>
              <a:t>Revenues Could Change Significantly From Year to Year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84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Spending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Tax Revenues Available to Fund Schools and Balance the Budget</a:t>
            </a:r>
          </a:p>
          <a:p>
            <a:endParaRPr lang="en-US" dirty="0" smtClean="0"/>
          </a:p>
          <a:p>
            <a:r>
              <a:rPr lang="en-US" dirty="0" smtClean="0"/>
              <a:t>Backup Budget Plan Reduces Spending if Voters Reject Measure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98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“Trigger” Reductions If Proposition 30 Not in Effect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77333" y="1905000"/>
            <a:ext cx="7780867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2200" dirty="0" smtClean="0">
                <a:solidFill>
                  <a:srgbClr val="FFFF99"/>
                </a:solidFill>
                <a:latin typeface="+mn-lt"/>
              </a:rPr>
              <a:t>(In Billions)</a:t>
            </a:r>
            <a:endParaRPr lang="en-US" sz="2200" dirty="0">
              <a:solidFill>
                <a:srgbClr val="FFFF99"/>
              </a:solidFill>
              <a:latin typeface="+mn-lt"/>
            </a:endParaRPr>
          </a:p>
        </p:txBody>
      </p:sp>
      <p:graphicFrame>
        <p:nvGraphicFramePr>
          <p:cNvPr id="7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2704971"/>
              </p:ext>
            </p:extLst>
          </p:nvPr>
        </p:nvGraphicFramePr>
        <p:xfrm>
          <a:off x="838201" y="2590799"/>
          <a:ext cx="7467599" cy="1703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2199"/>
                <a:gridCol w="1295400"/>
              </a:tblGrid>
              <a:tr h="4038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99FF"/>
                    </a:solidFill>
                  </a:tcPr>
                </a:tc>
              </a:tr>
              <a:tr h="403818">
                <a:tc>
                  <a:txBody>
                    <a:bodyPr/>
                    <a:lstStyle/>
                    <a:p>
                      <a:r>
                        <a:rPr lang="en-US" dirty="0" smtClean="0"/>
                        <a:t>Schools and community colleges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$5.4</a:t>
                      </a:r>
                      <a:endParaRPr lang="en-US" dirty="0"/>
                    </a:p>
                  </a:txBody>
                  <a:tcPr marL="45720" marR="27432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448073">
                <a:tc>
                  <a:txBody>
                    <a:bodyPr/>
                    <a:lstStyle/>
                    <a:p>
                      <a:r>
                        <a:rPr lang="en-US" dirty="0" smtClean="0"/>
                        <a:t>University of California/California</a:t>
                      </a:r>
                      <a:r>
                        <a:rPr lang="en-US" baseline="0" dirty="0" smtClean="0"/>
                        <a:t> State University</a:t>
                      </a:r>
                      <a:endParaRPr lang="en-US" dirty="0"/>
                    </a:p>
                  </a:txBody>
                  <a:tcPr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 marL="45720" marR="27432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448073">
                <a:tc>
                  <a:txBody>
                    <a:bodyPr/>
                    <a:lstStyle/>
                    <a:p>
                      <a:r>
                        <a:rPr lang="en-US" dirty="0" smtClean="0"/>
                        <a:t>Other reductions</a:t>
                      </a:r>
                      <a:endParaRPr lang="en-US" dirty="0"/>
                    </a:p>
                  </a:txBody>
                  <a:tcPr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 marL="45720" marR="27432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42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13</a:t>
            </a:fld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Proposition 38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31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Income Tax Increases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Increases Tax Rates for 12 Years On Income Above $7,316</a:t>
            </a:r>
          </a:p>
          <a:p>
            <a:endParaRPr lang="en-US" dirty="0"/>
          </a:p>
          <a:p>
            <a:r>
              <a:rPr lang="en-US" dirty="0" smtClean="0"/>
              <a:t>Higher Tax Rate Increases For Higher Incomes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02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State Tax Revenues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$10 Billion in Annual Revenue From Tax Increases</a:t>
            </a:r>
          </a:p>
          <a:p>
            <a:endParaRPr lang="en-US" dirty="0" smtClean="0"/>
          </a:p>
          <a:p>
            <a:r>
              <a:rPr lang="en-US" dirty="0"/>
              <a:t>Revenues </a:t>
            </a:r>
            <a:r>
              <a:rPr lang="en-US" dirty="0" smtClean="0"/>
              <a:t>Likely Would Vary From </a:t>
            </a:r>
            <a:r>
              <a:rPr lang="en-US" dirty="0"/>
              <a:t>Year to Year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8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Allocation of Revenues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5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7629410"/>
              </p:ext>
            </p:extLst>
          </p:nvPr>
        </p:nvGraphicFramePr>
        <p:xfrm>
          <a:off x="1143000" y="2345416"/>
          <a:ext cx="5875336" cy="283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232554"/>
                <a:gridCol w="1368891"/>
                <a:gridCol w="1368891"/>
              </a:tblGrid>
              <a:tr h="856529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228600" marR="2286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2013-14</a:t>
                      </a:r>
                      <a:r>
                        <a:rPr lang="en-US" sz="1600" baseline="0" dirty="0" smtClean="0"/>
                        <a:t> 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and 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2014-15</a:t>
                      </a:r>
                      <a:endParaRPr lang="en-US" sz="1600" dirty="0"/>
                    </a:p>
                  </a:txBody>
                  <a:tcPr marL="228600" marR="2286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2015-16  and      2016-17</a:t>
                      </a:r>
                    </a:p>
                  </a:txBody>
                  <a:tcPr marL="228600" marR="22860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2017-18 Through 2023-24</a:t>
                      </a:r>
                    </a:p>
                  </a:txBody>
                  <a:tcPr marL="228600" marR="2286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99FF"/>
                    </a:solidFill>
                  </a:tcPr>
                </a:tc>
              </a:tr>
              <a:tr h="428264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Schools</a:t>
                      </a:r>
                      <a:endParaRPr lang="en-US" sz="1600" dirty="0"/>
                    </a:p>
                  </a:txBody>
                  <a:tcPr marL="182880" marR="0"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60%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60%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85%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696407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Early care and education</a:t>
                      </a:r>
                      <a:endParaRPr lang="en-US" sz="1600" dirty="0"/>
                    </a:p>
                  </a:txBody>
                  <a:tcPr marL="182880" marR="0"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15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35191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State debt</a:t>
                      </a:r>
                      <a:endParaRPr lang="en-US" sz="1600" dirty="0"/>
                    </a:p>
                  </a:txBody>
                  <a:tcPr marL="182880" marR="0"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—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428264">
                <a:tc>
                  <a:txBody>
                    <a:bodyPr/>
                    <a:lstStyle/>
                    <a:p>
                      <a:pPr algn="l"/>
                      <a:r>
                        <a:rPr lang="en-US" sz="1600" b="1" baseline="0" dirty="0" smtClean="0"/>
                        <a:t>  </a:t>
                      </a:r>
                      <a:r>
                        <a:rPr lang="en-US" sz="1600" b="1" dirty="0" smtClean="0"/>
                        <a:t>Totals</a:t>
                      </a:r>
                      <a:endParaRPr lang="en-US" sz="1600" b="1" dirty="0"/>
                    </a:p>
                  </a:txBody>
                  <a:tcPr marL="182880" marR="0"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100%</a:t>
                      </a:r>
                      <a:endParaRPr lang="en-US" sz="1600" b="1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586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Provisions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Growth Limit on School and Early Childhood Education Funding Beginning 2017-18</a:t>
            </a:r>
          </a:p>
          <a:p>
            <a:endParaRPr lang="en-US" dirty="0"/>
          </a:p>
          <a:p>
            <a:r>
              <a:rPr lang="en-US" dirty="0" smtClean="0"/>
              <a:t>Funding Above Growth Limit Used For State Debt Payments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7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of Two Tax Initiatives</a:t>
            </a:r>
            <a:endParaRPr lang="en-US" dirty="0"/>
          </a:p>
        </p:txBody>
      </p:sp>
      <p:sp>
        <p:nvSpPr>
          <p:cNvPr id="4" name="Line 24"/>
          <p:cNvSpPr>
            <a:spLocks noChangeShapeType="1"/>
          </p:cNvSpPr>
          <p:nvPr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aphicFrame>
        <p:nvGraphicFramePr>
          <p:cNvPr id="8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4329040"/>
              </p:ext>
            </p:extLst>
          </p:nvPr>
        </p:nvGraphicFramePr>
        <p:xfrm>
          <a:off x="677863" y="2057400"/>
          <a:ext cx="7788275" cy="3594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2814"/>
                <a:gridCol w="2639671"/>
                <a:gridCol w="2365790"/>
              </a:tblGrid>
              <a:tr h="40895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228600" marR="2286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Proposition 30</a:t>
                      </a:r>
                      <a:endParaRPr lang="en-US" sz="1600" dirty="0"/>
                    </a:p>
                  </a:txBody>
                  <a:tcPr marL="228600" marR="2286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Proposition 38</a:t>
                      </a:r>
                    </a:p>
                  </a:txBody>
                  <a:tcPr marL="228600" marR="2286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99FF"/>
                    </a:solidFill>
                  </a:tcPr>
                </a:tc>
              </a:tr>
              <a:tr h="463014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Taxes affected</a:t>
                      </a:r>
                      <a:endParaRPr lang="en-US" sz="1600" dirty="0"/>
                    </a:p>
                  </a:txBody>
                  <a:tcPr marL="182880" marR="0"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PIT and sales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PIT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499633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Highest PIT rate increase</a:t>
                      </a:r>
                      <a:endParaRPr lang="en-US" sz="1600" dirty="0"/>
                    </a:p>
                  </a:txBody>
                  <a:tcPr marL="182880" marR="0"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3%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2.2%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740824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Revenues raised 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(in</a:t>
                      </a:r>
                      <a:r>
                        <a:rPr lang="en-US" sz="1600" baseline="0" dirty="0" smtClean="0"/>
                        <a:t> billions, </a:t>
                      </a:r>
                      <a:r>
                        <a:rPr lang="en-US" sz="1600" dirty="0" smtClean="0"/>
                        <a:t>full</a:t>
                      </a:r>
                      <a:r>
                        <a:rPr lang="en-US" sz="1600" baseline="0" dirty="0" smtClean="0"/>
                        <a:t> year)</a:t>
                      </a:r>
                      <a:endParaRPr lang="en-US" sz="1600" dirty="0"/>
                    </a:p>
                  </a:txBody>
                  <a:tcPr marL="182880" marR="0"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$6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$10 - $11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740824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2012-13 trigger cuts if measure takes effect?</a:t>
                      </a:r>
                      <a:endParaRPr lang="en-US" sz="1600" dirty="0"/>
                    </a:p>
                  </a:txBody>
                  <a:tcPr marL="182880" marR="0"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740824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Operative time period</a:t>
                      </a:r>
                      <a:endParaRPr lang="en-US" sz="1600" dirty="0"/>
                    </a:p>
                  </a:txBody>
                  <a:tcPr marL="182880" marR="0"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 years (2012-18)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12 years</a:t>
                      </a:r>
                      <a:r>
                        <a:rPr lang="en-US" sz="1600" baseline="0" dirty="0" smtClean="0"/>
                        <a:t> (2013-24)</a:t>
                      </a:r>
                      <a:endParaRPr lang="en-US" sz="1600" dirty="0"/>
                    </a:p>
                  </a:txBody>
                  <a:tcPr marL="0" marR="0" marT="91440" marB="9144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05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Resources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Legislative Analyst’s Office: </a:t>
            </a:r>
            <a:r>
              <a:rPr lang="en-US" dirty="0" smtClean="0">
                <a:hlinkClick r:id="rId2"/>
              </a:rPr>
              <a:t>www.lao.ca.gov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Secretary of State: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>
                <a:hlinkClick r:id="rId3"/>
              </a:rPr>
              <a:t>www.sos.ca.gov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Alameda County Registrar</a:t>
            </a:r>
            <a:r>
              <a:rPr lang="en-US" dirty="0"/>
              <a:t>: </a:t>
            </a:r>
            <a:r>
              <a:rPr lang="en-US" dirty="0" smtClean="0">
                <a:hlinkClick r:id="rId4"/>
              </a:rPr>
              <a:t>www.acgov.org/rov/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0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LAO?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Created in 1941</a:t>
            </a:r>
          </a:p>
          <a:p>
            <a:endParaRPr lang="en-US" dirty="0" smtClean="0"/>
          </a:p>
          <a:p>
            <a:r>
              <a:rPr lang="en-US" dirty="0" smtClean="0"/>
              <a:t>Nonpartisan, Independent Staff to the Legislature</a:t>
            </a:r>
          </a:p>
          <a:p>
            <a:endParaRPr lang="en-US" dirty="0" smtClean="0"/>
          </a:p>
          <a:p>
            <a:r>
              <a:rPr lang="en-US" dirty="0" smtClean="0"/>
              <a:t>Provides Fiscal and Policy Analysis—Particularly on Budget-Related Matters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4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LAO Analysis of Ballot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Impartial Analysis for </a:t>
            </a:r>
            <a:r>
              <a:rPr lang="en-US" i="1" dirty="0" smtClean="0"/>
              <a:t>Voter Information Guide</a:t>
            </a:r>
          </a:p>
          <a:p>
            <a:endParaRPr lang="en-US" i="1" dirty="0"/>
          </a:p>
          <a:p>
            <a:r>
              <a:rPr lang="en-US" dirty="0" smtClean="0"/>
              <a:t>Includes Estimate of Costs to State and Local Governments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8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4</a:t>
            </a:fld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State’s Budget Situation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42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2012-13 State Budget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Addressed $16 Billion Budget Problem</a:t>
            </a:r>
          </a:p>
          <a:p>
            <a:endParaRPr lang="en-US" dirty="0"/>
          </a:p>
          <a:p>
            <a:r>
              <a:rPr lang="en-US" dirty="0" smtClean="0"/>
              <a:t>Assumes Passage of Proposition 30</a:t>
            </a:r>
          </a:p>
          <a:p>
            <a:endParaRPr lang="en-US" dirty="0"/>
          </a:p>
          <a:p>
            <a:r>
              <a:rPr lang="en-US" dirty="0" smtClean="0"/>
              <a:t>Includes a “Backup </a:t>
            </a:r>
            <a:r>
              <a:rPr lang="en-US" dirty="0"/>
              <a:t>P</a:t>
            </a:r>
            <a:r>
              <a:rPr lang="en-US" dirty="0" smtClean="0"/>
              <a:t>lan” With Spending Reductions if Proposition 30 Does Not Go Into Effect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95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State’s General Fund:</a:t>
            </a:r>
            <a:br>
              <a:rPr lang="en-US" dirty="0" smtClean="0"/>
            </a:br>
            <a:r>
              <a:rPr lang="en-US" dirty="0" smtClean="0"/>
              <a:t>2012-13 Spending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98269"/>
            <a:ext cx="5943600" cy="3897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42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School Budget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Budget Reductions Beginning in 2009</a:t>
            </a:r>
          </a:p>
          <a:p>
            <a:r>
              <a:rPr lang="en-US" dirty="0" smtClean="0"/>
              <a:t>Some Reductions Mitigated By Additional Federal Funding</a:t>
            </a:r>
          </a:p>
          <a:p>
            <a:r>
              <a:rPr lang="en-US" dirty="0" smtClean="0"/>
              <a:t>Schools Reduced Per-Student Spending Almost 5 Percent Between 2007-08 and 2010-11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35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8</a:t>
            </a:fld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Proposition 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42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O Slide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419</Words>
  <Application>Microsoft Office PowerPoint</Application>
  <PresentationFormat>On-screen Show (4:3)</PresentationFormat>
  <Paragraphs>134</Paragraphs>
  <Slides>20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LAO Slide Template</vt:lpstr>
      <vt:lpstr>Drawing</vt:lpstr>
      <vt:lpstr>Propositions 30 and 38</vt:lpstr>
      <vt:lpstr>PowerPoint Presentation</vt:lpstr>
      <vt:lpstr>What Is the LAO?</vt:lpstr>
      <vt:lpstr>LAO Analysis of Ballot Measures</vt:lpstr>
      <vt:lpstr>PowerPoint Presentation</vt:lpstr>
      <vt:lpstr>2012-13 State Budget Plan</vt:lpstr>
      <vt:lpstr>The State’s General Fund: 2012-13 Spending</vt:lpstr>
      <vt:lpstr>Recent School Budget Issues</vt:lpstr>
      <vt:lpstr>PowerPoint Presentation</vt:lpstr>
      <vt:lpstr>Temporary Tax Increases</vt:lpstr>
      <vt:lpstr>New State Tax Revenues</vt:lpstr>
      <vt:lpstr>State Spending</vt:lpstr>
      <vt:lpstr>“Trigger” Reductions If Proposition 30 Not in Effect</vt:lpstr>
      <vt:lpstr>PowerPoint Presentation</vt:lpstr>
      <vt:lpstr>Personal Income Tax Increases</vt:lpstr>
      <vt:lpstr>New State Tax Revenues</vt:lpstr>
      <vt:lpstr>Allocation of Revenues </vt:lpstr>
      <vt:lpstr>Other Provisions</vt:lpstr>
      <vt:lpstr>Comparison of Two Tax Initiatives</vt:lpstr>
      <vt:lpstr>Other Resources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2012-09-17T18:17:53Z</dcterms:created>
  <dcterms:modified xsi:type="dcterms:W3CDTF">2012-09-17T18:21:36Z</dcterms:modified>
</cp:coreProperties>
</file>